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9" r:id="rId2"/>
    <p:sldId id="303" r:id="rId3"/>
    <p:sldId id="300" r:id="rId4"/>
    <p:sldId id="266" r:id="rId5"/>
    <p:sldId id="326" r:id="rId6"/>
    <p:sldId id="330" r:id="rId7"/>
    <p:sldId id="307" r:id="rId8"/>
    <p:sldId id="315" r:id="rId9"/>
    <p:sldId id="336" r:id="rId10"/>
    <p:sldId id="334" r:id="rId11"/>
    <p:sldId id="269" r:id="rId12"/>
    <p:sldId id="335" r:id="rId13"/>
    <p:sldId id="270" r:id="rId14"/>
    <p:sldId id="272" r:id="rId15"/>
    <p:sldId id="317" r:id="rId16"/>
    <p:sldId id="316" r:id="rId17"/>
    <p:sldId id="337" r:id="rId18"/>
    <p:sldId id="338" r:id="rId19"/>
    <p:sldId id="339" r:id="rId20"/>
    <p:sldId id="340" r:id="rId21"/>
    <p:sldId id="295" r:id="rId22"/>
    <p:sldId id="320" r:id="rId23"/>
    <p:sldId id="323" r:id="rId24"/>
    <p:sldId id="325" r:id="rId25"/>
    <p:sldId id="341" r:id="rId26"/>
    <p:sldId id="312" r:id="rId27"/>
    <p:sldId id="327" r:id="rId28"/>
    <p:sldId id="332" r:id="rId29"/>
    <p:sldId id="331" r:id="rId30"/>
    <p:sldId id="32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1"/>
    <a:srgbClr val="006200"/>
    <a:srgbClr val="4238FF"/>
    <a:srgbClr val="E40208"/>
    <a:srgbClr val="1C167C"/>
    <a:srgbClr val="FF4C77"/>
    <a:srgbClr val="B1818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3" autoAdjust="0"/>
    <p:restoredTop sz="95268" autoAdjust="0"/>
  </p:normalViewPr>
  <p:slideViewPr>
    <p:cSldViewPr>
      <p:cViewPr varScale="1">
        <p:scale>
          <a:sx n="82" d="100"/>
          <a:sy n="82" d="100"/>
        </p:scale>
        <p:origin x="138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C8C4A-B54F-4138-A735-51B003886DB4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3290D-6442-4890-B8D2-BFDE85AD00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4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90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4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68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91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9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21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rgbClr val="1F0D6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75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89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04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69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7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83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37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18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98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00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04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11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EB63E-5F67-4006-8BFD-55D0B33921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94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41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25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4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33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44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5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5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53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46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777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A04B4-C507-4BC9-A9F3-02EA011E4A8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4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5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10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4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5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6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6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5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93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CDD20-A8BD-4B9C-9A63-718BD0C4DE11}" type="datetimeFigureOut">
              <a:rPr lang="en-US" smtClean="0"/>
              <a:t>8/11/2018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C69B0-0E02-43C6-97B2-276F1860A9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8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05201"/>
            <a:ext cx="8229600" cy="2590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Yotam Shmargad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Assistant Professor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University of Arizona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Limin Zhang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Doctoral Student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University of Arizona</a:t>
            </a:r>
          </a:p>
        </p:txBody>
      </p:sp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1066800"/>
            <a:ext cx="7391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Media and the Rise of Dark Horse Candidates</a:t>
            </a:r>
          </a:p>
        </p:txBody>
      </p:sp>
    </p:spTree>
    <p:extLst>
      <p:ext uri="{BB962C8B-B14F-4D97-AF65-F5344CB8AC3E}">
        <p14:creationId xmlns:p14="http://schemas.microsoft.com/office/powerpoint/2010/main" val="943077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172200" y="2180463"/>
            <a:ext cx="762000" cy="4296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57800" y="2180462"/>
            <a:ext cx="762000" cy="4296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6600" y="2180463"/>
            <a:ext cx="762000" cy="4296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A3BA6C-FF2A-48BF-BABF-014E3C5B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41985"/>
            <a:ext cx="6810375" cy="6667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F8CF35-4B1B-4699-98E9-998A997EA528}"/>
              </a:ext>
            </a:extLst>
          </p:cNvPr>
          <p:cNvSpPr txBox="1"/>
          <p:nvPr/>
        </p:nvSpPr>
        <p:spPr>
          <a:xfrm>
            <a:off x="5447799" y="1295400"/>
            <a:ext cx="137210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208"/>
                </a:solidFill>
              </a:rPr>
              <a:t>@</a:t>
            </a:r>
            <a:r>
              <a:rPr lang="en-US" dirty="0" err="1">
                <a:solidFill>
                  <a:srgbClr val="E40208"/>
                </a:solidFill>
              </a:rPr>
              <a:t>TGowdySC</a:t>
            </a:r>
            <a:endParaRPr lang="en-US" dirty="0">
              <a:solidFill>
                <a:srgbClr val="E40208"/>
              </a:solidFill>
            </a:endParaRPr>
          </a:p>
          <a:p>
            <a:r>
              <a:rPr lang="en-US" dirty="0">
                <a:solidFill>
                  <a:srgbClr val="E40208"/>
                </a:solidFill>
              </a:rPr>
              <a:t>SC-4</a:t>
            </a:r>
          </a:p>
        </p:txBody>
      </p:sp>
      <p:pic>
        <p:nvPicPr>
          <p:cNvPr id="2050" name="Picture 2" descr="https://pbs.twimg.com/profile_images/751446634429575169/KWfWsq0W_400x400.jpg">
            <a:extLst>
              <a:ext uri="{FF2B5EF4-FFF2-40B4-BE49-F238E27FC236}">
                <a16:creationId xmlns:a16="http://schemas.microsoft.com/office/drawing/2014/main" id="{B6A34A6F-D68E-458C-999C-740EE22D3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56" y="276034"/>
            <a:ext cx="846166" cy="84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bs.twimg.com/profile_images/745700733920612352/loqUX6mE_400x400.jpg">
            <a:extLst>
              <a:ext uri="{FF2B5EF4-FFF2-40B4-BE49-F238E27FC236}">
                <a16:creationId xmlns:a16="http://schemas.microsoft.com/office/drawing/2014/main" id="{402F653E-BF61-471F-AD7C-C7DC6DF7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300" y="1676281"/>
            <a:ext cx="838700" cy="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9E38C3-7361-4A76-BBCF-1C293D2C0837}"/>
              </a:ext>
            </a:extLst>
          </p:cNvPr>
          <p:cNvSpPr txBox="1"/>
          <p:nvPr/>
        </p:nvSpPr>
        <p:spPr>
          <a:xfrm>
            <a:off x="2209800" y="6291177"/>
            <a:ext cx="21460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Braveheart_USA</a:t>
            </a:r>
            <a:endParaRPr lang="en-US" dirty="0"/>
          </a:p>
        </p:txBody>
      </p:sp>
      <p:pic>
        <p:nvPicPr>
          <p:cNvPr id="2062" name="Picture 14" descr="BraveHeart">
            <a:extLst>
              <a:ext uri="{FF2B5EF4-FFF2-40B4-BE49-F238E27FC236}">
                <a16:creationId xmlns:a16="http://schemas.microsoft.com/office/drawing/2014/main" id="{60A787D2-34A9-426A-B32B-EF2F2D772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38" y="5790123"/>
            <a:ext cx="843471" cy="84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B083BC-4872-4942-BA6D-5C0512FF3683}"/>
              </a:ext>
            </a:extLst>
          </p:cNvPr>
          <p:cNvSpPr txBox="1"/>
          <p:nvPr/>
        </p:nvSpPr>
        <p:spPr>
          <a:xfrm>
            <a:off x="1587722" y="5322698"/>
            <a:ext cx="15679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@ChatRevolve</a:t>
            </a:r>
          </a:p>
        </p:txBody>
      </p:sp>
      <p:pic>
        <p:nvPicPr>
          <p:cNvPr id="2064" name="Picture 16" descr="https://pbs.twimg.com/profile_images/894249199897849857/sd1fhrX__400x400.jpg">
            <a:extLst>
              <a:ext uri="{FF2B5EF4-FFF2-40B4-BE49-F238E27FC236}">
                <a16:creationId xmlns:a16="http://schemas.microsoft.com/office/drawing/2014/main" id="{B127375F-55AF-423C-AC71-FE9C7223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33" y="4876749"/>
            <a:ext cx="801823" cy="80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FC59C5-4A8D-409B-A9B6-8F369EF88A85}"/>
              </a:ext>
            </a:extLst>
          </p:cNvPr>
          <p:cNvSpPr txBox="1"/>
          <p:nvPr/>
        </p:nvSpPr>
        <p:spPr>
          <a:xfrm>
            <a:off x="6799730" y="5955268"/>
            <a:ext cx="21097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NubianAwakening</a:t>
            </a:r>
            <a:endParaRPr lang="en-US" dirty="0"/>
          </a:p>
        </p:txBody>
      </p:sp>
      <p:pic>
        <p:nvPicPr>
          <p:cNvPr id="2068" name="Picture 20" descr="400-lb Hacker Owens">
            <a:extLst>
              <a:ext uri="{FF2B5EF4-FFF2-40B4-BE49-F238E27FC236}">
                <a16:creationId xmlns:a16="http://schemas.microsoft.com/office/drawing/2014/main" id="{342879DB-49D6-4BF4-A09E-706245C77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97" y="5117365"/>
            <a:ext cx="837903" cy="83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D5F649-2271-4914-87F7-CBF3E03FEFCC}"/>
              </a:ext>
            </a:extLst>
          </p:cNvPr>
          <p:cNvSpPr txBox="1"/>
          <p:nvPr/>
        </p:nvSpPr>
        <p:spPr>
          <a:xfrm>
            <a:off x="1524500" y="222151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@nick2crosby</a:t>
            </a:r>
          </a:p>
        </p:txBody>
      </p:sp>
      <p:pic>
        <p:nvPicPr>
          <p:cNvPr id="2070" name="Picture 22" descr="https://pbs.twimg.com/profile_images/804168498591236096/SARMttuw_400x400.jpg">
            <a:extLst>
              <a:ext uri="{FF2B5EF4-FFF2-40B4-BE49-F238E27FC236}">
                <a16:creationId xmlns:a16="http://schemas.microsoft.com/office/drawing/2014/main" id="{A7BC493B-04E6-4ED5-BF98-730D309B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6363"/>
            <a:ext cx="838700" cy="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EB2AD1-15CF-4BD2-9903-3D85DB749A77}"/>
              </a:ext>
            </a:extLst>
          </p:cNvPr>
          <p:cNvSpPr txBox="1"/>
          <p:nvPr/>
        </p:nvSpPr>
        <p:spPr>
          <a:xfrm>
            <a:off x="1281363" y="1219200"/>
            <a:ext cx="1676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MaddowBlog</a:t>
            </a:r>
            <a:endParaRPr lang="en-US" dirty="0"/>
          </a:p>
        </p:txBody>
      </p:sp>
      <p:pic>
        <p:nvPicPr>
          <p:cNvPr id="2072" name="Picture 24" descr="Maddow Blog">
            <a:extLst>
              <a:ext uri="{FF2B5EF4-FFF2-40B4-BE49-F238E27FC236}">
                <a16:creationId xmlns:a16="http://schemas.microsoft.com/office/drawing/2014/main" id="{32021F45-359E-4245-A14A-F2EE4751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3" y="1265640"/>
            <a:ext cx="838700" cy="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C4F0F46-E1ED-4985-B920-EE799654759C}"/>
              </a:ext>
            </a:extLst>
          </p:cNvPr>
          <p:cNvSpPr txBox="1"/>
          <p:nvPr/>
        </p:nvSpPr>
        <p:spPr>
          <a:xfrm>
            <a:off x="1166812" y="2362200"/>
            <a:ext cx="1602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MarkRuffalo</a:t>
            </a:r>
            <a:endParaRPr lang="en-US" dirty="0"/>
          </a:p>
        </p:txBody>
      </p:sp>
      <p:pic>
        <p:nvPicPr>
          <p:cNvPr id="2078" name="Picture 30" descr="Mark Ruffalo">
            <a:extLst>
              <a:ext uri="{FF2B5EF4-FFF2-40B4-BE49-F238E27FC236}">
                <a16:creationId xmlns:a16="http://schemas.microsoft.com/office/drawing/2014/main" id="{53121DB1-B59C-4997-A46B-679FD35D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14" y="2347866"/>
            <a:ext cx="826698" cy="8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CD5C98-4C54-472B-8714-500E90CECDCC}"/>
              </a:ext>
            </a:extLst>
          </p:cNvPr>
          <p:cNvSpPr txBox="1"/>
          <p:nvPr/>
        </p:nvSpPr>
        <p:spPr>
          <a:xfrm>
            <a:off x="1075628" y="3429000"/>
            <a:ext cx="18111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mitchellreports</a:t>
            </a:r>
            <a:endParaRPr lang="en-US" dirty="0"/>
          </a:p>
        </p:txBody>
      </p:sp>
      <p:pic>
        <p:nvPicPr>
          <p:cNvPr id="2080" name="Picture 32" descr="Andrea Mitchell">
            <a:extLst>
              <a:ext uri="{FF2B5EF4-FFF2-40B4-BE49-F238E27FC236}">
                <a16:creationId xmlns:a16="http://schemas.microsoft.com/office/drawing/2014/main" id="{CB640A2D-05A8-4547-A390-6384FAE8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14" y="3429000"/>
            <a:ext cx="826698" cy="8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F55C0E-80BA-43D6-8E8F-817D76A87954}"/>
              </a:ext>
            </a:extLst>
          </p:cNvPr>
          <p:cNvSpPr txBox="1"/>
          <p:nvPr/>
        </p:nvSpPr>
        <p:spPr>
          <a:xfrm>
            <a:off x="6934200" y="2057400"/>
            <a:ext cx="20574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208"/>
                </a:solidFill>
              </a:rPr>
              <a:t>@</a:t>
            </a:r>
            <a:r>
              <a:rPr lang="en-US" dirty="0" err="1">
                <a:solidFill>
                  <a:srgbClr val="E40208"/>
                </a:solidFill>
              </a:rPr>
              <a:t>jasoninthehouse</a:t>
            </a:r>
            <a:endParaRPr lang="en-US" dirty="0">
              <a:solidFill>
                <a:srgbClr val="E40208"/>
              </a:solidFill>
            </a:endParaRPr>
          </a:p>
          <a:p>
            <a:r>
              <a:rPr lang="en-US" dirty="0">
                <a:solidFill>
                  <a:srgbClr val="E40208"/>
                </a:solidFill>
              </a:rPr>
              <a:t>UT-3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DB2C6-8F08-4BA9-A0B7-9FCEDA74CF9C}"/>
              </a:ext>
            </a:extLst>
          </p:cNvPr>
          <p:cNvSpPr txBox="1"/>
          <p:nvPr/>
        </p:nvSpPr>
        <p:spPr>
          <a:xfrm>
            <a:off x="6388322" y="381000"/>
            <a:ext cx="214607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C167C"/>
                </a:solidFill>
              </a:rPr>
              <a:t>@</a:t>
            </a:r>
            <a:r>
              <a:rPr lang="en-US" dirty="0" err="1">
                <a:solidFill>
                  <a:srgbClr val="1C167C"/>
                </a:solidFill>
              </a:rPr>
              <a:t>repjohnlewis</a:t>
            </a:r>
            <a:endParaRPr lang="en-US" dirty="0">
              <a:solidFill>
                <a:srgbClr val="1C167C"/>
              </a:solidFill>
            </a:endParaRPr>
          </a:p>
          <a:p>
            <a:r>
              <a:rPr lang="en-US" dirty="0">
                <a:solidFill>
                  <a:srgbClr val="1C167C"/>
                </a:solidFill>
              </a:rPr>
              <a:t>GA-5</a:t>
            </a:r>
          </a:p>
        </p:txBody>
      </p:sp>
      <p:pic>
        <p:nvPicPr>
          <p:cNvPr id="2052" name="Picture 4" descr="Jason Chaffetz">
            <a:extLst>
              <a:ext uri="{FF2B5EF4-FFF2-40B4-BE49-F238E27FC236}">
                <a16:creationId xmlns:a16="http://schemas.microsoft.com/office/drawing/2014/main" id="{90C70BA4-B842-453A-9637-82C6640D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57" y="2418240"/>
            <a:ext cx="838700" cy="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11D673DF-5BB3-4589-B7D9-42D0260E94B5}"/>
              </a:ext>
            </a:extLst>
          </p:cNvPr>
          <p:cNvSpPr/>
          <p:nvPr/>
        </p:nvSpPr>
        <p:spPr>
          <a:xfrm rot="19110710">
            <a:off x="5138794" y="1090041"/>
            <a:ext cx="409320" cy="318987"/>
          </a:xfrm>
          <a:prstGeom prst="leftArrow">
            <a:avLst/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3255649D-187B-42A5-8D09-6E753D4A2A65}"/>
              </a:ext>
            </a:extLst>
          </p:cNvPr>
          <p:cNvSpPr/>
          <p:nvPr/>
        </p:nvSpPr>
        <p:spPr>
          <a:xfrm rot="17420781">
            <a:off x="5353292" y="2816004"/>
            <a:ext cx="979570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FD2DC9B5-A7C1-4E4A-9A48-AF6BDFB21EA3}"/>
              </a:ext>
            </a:extLst>
          </p:cNvPr>
          <p:cNvSpPr/>
          <p:nvPr/>
        </p:nvSpPr>
        <p:spPr>
          <a:xfrm rot="18850330">
            <a:off x="6820867" y="3406244"/>
            <a:ext cx="853298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4A951AB0-5408-45F9-95AF-AA605549A9BC}"/>
              </a:ext>
            </a:extLst>
          </p:cNvPr>
          <p:cNvSpPr/>
          <p:nvPr/>
        </p:nvSpPr>
        <p:spPr>
          <a:xfrm rot="8644849">
            <a:off x="3929850" y="5702604"/>
            <a:ext cx="1950032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DEC07F25-3F2D-4D5C-9970-F830D0AFC8E0}"/>
              </a:ext>
            </a:extLst>
          </p:cNvPr>
          <p:cNvSpPr/>
          <p:nvPr/>
        </p:nvSpPr>
        <p:spPr>
          <a:xfrm rot="10140984">
            <a:off x="3139141" y="5130028"/>
            <a:ext cx="1829608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6EA5DF7A-E51A-448E-9E3D-E14A8DE038A1}"/>
              </a:ext>
            </a:extLst>
          </p:cNvPr>
          <p:cNvSpPr/>
          <p:nvPr/>
        </p:nvSpPr>
        <p:spPr>
          <a:xfrm rot="2116820">
            <a:off x="6445141" y="4520021"/>
            <a:ext cx="1748263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07990165-54AD-4819-A0EF-6D90C9D57F1B}"/>
              </a:ext>
            </a:extLst>
          </p:cNvPr>
          <p:cNvSpPr/>
          <p:nvPr/>
        </p:nvSpPr>
        <p:spPr>
          <a:xfrm rot="8696781">
            <a:off x="2826087" y="3229808"/>
            <a:ext cx="627645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53D6BB30-43CA-4F01-ADB0-BD30E03DD1C7}"/>
              </a:ext>
            </a:extLst>
          </p:cNvPr>
          <p:cNvSpPr/>
          <p:nvPr/>
        </p:nvSpPr>
        <p:spPr>
          <a:xfrm rot="12117746">
            <a:off x="2777373" y="2628344"/>
            <a:ext cx="680099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7B79DD9-902E-486A-88F6-FD8EF42A154C}"/>
              </a:ext>
            </a:extLst>
          </p:cNvPr>
          <p:cNvSpPr/>
          <p:nvPr/>
        </p:nvSpPr>
        <p:spPr>
          <a:xfrm rot="13268194">
            <a:off x="2643440" y="1851494"/>
            <a:ext cx="1129225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607A681E-B747-44EE-B415-C27B475F037E}"/>
              </a:ext>
            </a:extLst>
          </p:cNvPr>
          <p:cNvSpPr/>
          <p:nvPr/>
        </p:nvSpPr>
        <p:spPr>
          <a:xfrm rot="13915596">
            <a:off x="2505338" y="914101"/>
            <a:ext cx="1129225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018D11-2A89-4552-88A8-5F47ECFA83D2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10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EA0B62-09E4-4194-8856-DD398237E1C2}"/>
              </a:ext>
            </a:extLst>
          </p:cNvPr>
          <p:cNvSpPr/>
          <p:nvPr/>
        </p:nvSpPr>
        <p:spPr>
          <a:xfrm>
            <a:off x="1121003" y="3767328"/>
            <a:ext cx="7239000" cy="107721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4F2583"/>
                </a:solidFill>
              </a:rPr>
              <a:t>Interactive Visualization: www.yotamshmargad.com/congress2016</a:t>
            </a:r>
          </a:p>
        </p:txBody>
      </p:sp>
    </p:spTree>
    <p:extLst>
      <p:ext uri="{BB962C8B-B14F-4D97-AF65-F5344CB8AC3E}">
        <p14:creationId xmlns:p14="http://schemas.microsoft.com/office/powerpoint/2010/main" val="407548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7" grpId="0" animBg="1"/>
      <p:bldP spid="30" grpId="0" animBg="1"/>
      <p:bldP spid="33" grpId="0" animBg="1"/>
      <p:bldP spid="35" grpId="0" animBg="1"/>
      <p:bldP spid="37" grpId="0" animBg="1"/>
      <p:bldP spid="42" grpId="0" animBg="1"/>
      <p:bldP spid="19" grpId="0" animBg="1"/>
      <p:bldP spid="11" grpId="0" animBg="1"/>
      <p:bldP spid="12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28599" y="152400"/>
            <a:ext cx="8759825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Students in my Computational Social Science class helped with the data collection for this project</a:t>
            </a:r>
          </a:p>
        </p:txBody>
      </p:sp>
      <p:sp>
        <p:nvSpPr>
          <p:cNvPr id="2" name="AutoShape 4" descr="Image result for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6" descr="Image result for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Class assignments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81000" y="2209800"/>
            <a:ext cx="8458201" cy="304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1) Collect vote shares of the top two candidates in several electoral races using Wikipedia: </a:t>
            </a:r>
            <a:r>
              <a:rPr lang="en-US" sz="2400" b="1" dirty="0"/>
              <a:t>263 races total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2) Find candidate Twitter handles: </a:t>
            </a:r>
            <a:r>
              <a:rPr lang="en-US" sz="2400" b="1" dirty="0">
                <a:sym typeface="Wingdings" panose="05000000000000000000" pitchFamily="2" charset="2"/>
              </a:rPr>
              <a:t>406 candidates total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3) Collect candidate tweet data from August 3</a:t>
            </a:r>
            <a:r>
              <a:rPr lang="en-US" sz="2400" baseline="30000" dirty="0">
                <a:sym typeface="Wingdings" panose="05000000000000000000" pitchFamily="2" charset="2"/>
              </a:rPr>
              <a:t>rd</a:t>
            </a:r>
            <a:r>
              <a:rPr lang="en-US" sz="2400" dirty="0">
                <a:sym typeface="Wingdings" panose="05000000000000000000" pitchFamily="2" charset="2"/>
              </a:rPr>
              <a:t> to November 8</a:t>
            </a:r>
            <a:r>
              <a:rPr lang="en-US" sz="2400" baseline="30000" dirty="0">
                <a:sym typeface="Wingdings" panose="05000000000000000000" pitchFamily="2" charset="2"/>
              </a:rPr>
              <a:t>th</a:t>
            </a:r>
            <a:r>
              <a:rPr lang="en-US" sz="2400" dirty="0">
                <a:sym typeface="Wingdings" panose="05000000000000000000" pitchFamily="2" charset="2"/>
              </a:rPr>
              <a:t> with Twitter’s API (and UA’s high performance computing servers)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914400" y="4876800"/>
            <a:ext cx="31242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~ 25K </a:t>
            </a:r>
            <a:r>
              <a:rPr lang="en-US" sz="1800" dirty="0">
                <a:sym typeface="Wingdings" panose="05000000000000000000" pitchFamily="2" charset="2"/>
              </a:rPr>
              <a:t>candidate tweets</a:t>
            </a:r>
          </a:p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~ 900K </a:t>
            </a:r>
            <a:r>
              <a:rPr lang="en-US" sz="1800" dirty="0">
                <a:sym typeface="Wingdings" panose="05000000000000000000" pitchFamily="2" charset="2"/>
              </a:rPr>
              <a:t>retweeter tweets</a:t>
            </a:r>
          </a:p>
          <a:p>
            <a:pPr marL="0" indent="0">
              <a:buNone/>
            </a:pPr>
            <a:endParaRPr lang="en-US" sz="1800" b="1" dirty="0">
              <a:sym typeface="Wingdings" panose="05000000000000000000" pitchFamily="2" charset="2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038600" y="4876800"/>
            <a:ext cx="4419600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~ 190K </a:t>
            </a:r>
            <a:r>
              <a:rPr lang="en-US" sz="1800" dirty="0">
                <a:sym typeface="Wingdings" panose="05000000000000000000" pitchFamily="2" charset="2"/>
              </a:rPr>
              <a:t>retweeters of candidate tweets</a:t>
            </a:r>
          </a:p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~ 1.3M </a:t>
            </a:r>
            <a:r>
              <a:rPr lang="en-US" sz="1800" dirty="0">
                <a:sym typeface="Wingdings" panose="05000000000000000000" pitchFamily="2" charset="2"/>
              </a:rPr>
              <a:t>retweeters of retweeters</a:t>
            </a:r>
          </a:p>
          <a:p>
            <a:pPr marL="0" indent="0">
              <a:buNone/>
            </a:pPr>
            <a:endParaRPr lang="en-US" sz="1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sz="1800" b="1" dirty="0">
              <a:sym typeface="Wingdings" panose="05000000000000000000" pitchFamily="2" charset="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550A90-D1D1-4E30-871C-5A5FCCFD44DD}"/>
              </a:ext>
            </a:extLst>
          </p:cNvPr>
          <p:cNvSpPr/>
          <p:nvPr/>
        </p:nvSpPr>
        <p:spPr>
          <a:xfrm>
            <a:off x="304799" y="5786735"/>
            <a:ext cx="84582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I then combined these data with FEC data on </a:t>
            </a:r>
            <a:r>
              <a:rPr lang="en-US" sz="2400" b="1" dirty="0">
                <a:solidFill>
                  <a:srgbClr val="C00000"/>
                </a:solidFill>
              </a:rPr>
              <a:t>campaign expenses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endParaRPr lang="en-US" sz="2400" b="1" baseline="-25000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7126F3-36D1-4476-8F93-74B4941D8744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11</a:t>
            </a:fld>
            <a:endParaRPr lang="en-US" sz="2000" dirty="0">
              <a:solidFill>
                <a:srgbClr val="4F25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9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36576" y="152400"/>
            <a:ext cx="9067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Retweets from popular users are positively associated with votes for poorer candidates and challengers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35B93-FFCA-4008-BC2F-8AB8493881B2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12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7C05F9-521D-4D79-B4CA-6B16466D4F73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Vote % by retweets and candidate status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pbs.twimg.com/media/De0P4NaV4AAif6P.jpg:large">
            <a:extLst>
              <a:ext uri="{FF2B5EF4-FFF2-40B4-BE49-F238E27FC236}">
                <a16:creationId xmlns:a16="http://schemas.microsoft.com/office/drawing/2014/main" id="{75FAD502-6244-4F7F-B7B8-9C7E789E8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95107"/>
            <a:ext cx="6705600" cy="451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292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Races with more equal expenses saw more equal electoral outcomes</a:t>
            </a:r>
          </a:p>
        </p:txBody>
      </p:sp>
      <p:sp>
        <p:nvSpPr>
          <p:cNvPr id="2" name="AutoShape 4" descr="Image result for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6" descr="Image result for facebook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3C7758-0179-4A08-A3EB-41CBBE309629}"/>
              </a:ext>
            </a:extLst>
          </p:cNvPr>
          <p:cNvSpPr/>
          <p:nvPr/>
        </p:nvSpPr>
        <p:spPr>
          <a:xfrm>
            <a:off x="4773116" y="1524000"/>
            <a:ext cx="3761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Vote Gap: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EFB826-D8D4-4DAF-BBC4-EECBCBC88CD0}"/>
              </a:ext>
            </a:extLst>
          </p:cNvPr>
          <p:cNvSpPr/>
          <p:nvPr/>
        </p:nvSpPr>
        <p:spPr>
          <a:xfrm>
            <a:off x="1039315" y="1524002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Expense Ratio: </a:t>
            </a:r>
            <a:endParaRPr lang="en-US" sz="2400" b="1" baseline="-25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1F735-9722-409C-9532-5F08CED2EB62}"/>
              </a:ext>
            </a:extLst>
          </p:cNvPr>
          <p:cNvSpPr/>
          <p:nvPr/>
        </p:nvSpPr>
        <p:spPr>
          <a:xfrm>
            <a:off x="1039315" y="1981200"/>
            <a:ext cx="289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$ of poorer candidate</a:t>
            </a:r>
          </a:p>
          <a:p>
            <a:r>
              <a:rPr lang="en-US" sz="2400" dirty="0"/>
              <a:t>$ of richer candidate </a:t>
            </a:r>
            <a:endParaRPr lang="en-US" sz="2400" b="1" baseline="-2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94E018-AAE2-4688-9270-E8CCC79F843F}"/>
              </a:ext>
            </a:extLst>
          </p:cNvPr>
          <p:cNvSpPr/>
          <p:nvPr/>
        </p:nvSpPr>
        <p:spPr>
          <a:xfrm>
            <a:off x="4773115" y="1981200"/>
            <a:ext cx="37612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Vote % of richer candidate –</a:t>
            </a:r>
          </a:p>
          <a:p>
            <a:r>
              <a:rPr lang="en-US" sz="2400" b="0" dirty="0"/>
              <a:t>Vote % of poorer candidate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9A1F9C-8629-478B-A048-CC5F0F864492}"/>
              </a:ext>
            </a:extLst>
          </p:cNvPr>
          <p:cNvCxnSpPr>
            <a:cxnSpLocks/>
          </p:cNvCxnSpPr>
          <p:nvPr/>
        </p:nvCxnSpPr>
        <p:spPr>
          <a:xfrm>
            <a:off x="1039315" y="2414016"/>
            <a:ext cx="289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5032D699-5DDF-4367-A119-983AC3E8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5" y="2971800"/>
            <a:ext cx="8686795" cy="2685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93005C-E85F-484B-BEAB-E672E80E8C6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13</a:t>
            </a:fld>
            <a:endParaRPr lang="en-US" sz="2000" dirty="0">
              <a:solidFill>
                <a:srgbClr val="4F2583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3F114A-C168-48EF-94C1-825D56028B34}"/>
              </a:ext>
            </a:extLst>
          </p:cNvPr>
          <p:cNvCxnSpPr>
            <a:cxnSpLocks/>
          </p:cNvCxnSpPr>
          <p:nvPr/>
        </p:nvCxnSpPr>
        <p:spPr>
          <a:xfrm flipV="1">
            <a:off x="5810250" y="5243426"/>
            <a:ext cx="514350" cy="72582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F8E2377-6C2E-4114-ABEC-724055AE8047}"/>
              </a:ext>
            </a:extLst>
          </p:cNvPr>
          <p:cNvSpPr txBox="1">
            <a:spLocks/>
          </p:cNvSpPr>
          <p:nvPr/>
        </p:nvSpPr>
        <p:spPr>
          <a:xfrm>
            <a:off x="6629400" y="5776826"/>
            <a:ext cx="1524000" cy="852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Financially </a:t>
            </a:r>
            <a:r>
              <a:rPr lang="en-US" sz="2400" b="1" dirty="0">
                <a:solidFill>
                  <a:srgbClr val="C00000"/>
                </a:solidFill>
              </a:rPr>
              <a:t>equal</a:t>
            </a:r>
            <a:r>
              <a:rPr lang="en-US" sz="2400" dirty="0">
                <a:solidFill>
                  <a:srgbClr val="C00000"/>
                </a:solidFill>
              </a:rPr>
              <a:t> race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1ACD27-B518-4BB3-AAC2-B43CDF4C293B}"/>
              </a:ext>
            </a:extLst>
          </p:cNvPr>
          <p:cNvCxnSpPr>
            <a:cxnSpLocks/>
          </p:cNvCxnSpPr>
          <p:nvPr/>
        </p:nvCxnSpPr>
        <p:spPr>
          <a:xfrm flipV="1">
            <a:off x="8172450" y="5257800"/>
            <a:ext cx="514350" cy="725827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67904E1-0A11-4429-AEC9-2C5DD26AF7D2}"/>
              </a:ext>
            </a:extLst>
          </p:cNvPr>
          <p:cNvSpPr txBox="1">
            <a:spLocks/>
          </p:cNvSpPr>
          <p:nvPr/>
        </p:nvSpPr>
        <p:spPr>
          <a:xfrm>
            <a:off x="4191000" y="5776826"/>
            <a:ext cx="1828800" cy="852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Financially </a:t>
            </a:r>
            <a:r>
              <a:rPr lang="en-US" sz="2400" b="1" dirty="0">
                <a:solidFill>
                  <a:srgbClr val="C00000"/>
                </a:solidFill>
              </a:rPr>
              <a:t>unequal</a:t>
            </a:r>
            <a:r>
              <a:rPr lang="en-US" sz="2400" dirty="0">
                <a:solidFill>
                  <a:srgbClr val="C00000"/>
                </a:solidFill>
              </a:rPr>
              <a:t> race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36D606F-DB7B-4D9F-890D-1E64C7AAA32A}"/>
              </a:ext>
            </a:extLst>
          </p:cNvPr>
          <p:cNvSpPr txBox="1">
            <a:spLocks/>
          </p:cNvSpPr>
          <p:nvPr/>
        </p:nvSpPr>
        <p:spPr>
          <a:xfrm>
            <a:off x="1162049" y="5657250"/>
            <a:ext cx="2419351" cy="681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Equal outcome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998761A8-47FD-4F46-A10E-1BC7740B2C69}"/>
              </a:ext>
            </a:extLst>
          </p:cNvPr>
          <p:cNvSpPr/>
          <p:nvPr/>
        </p:nvSpPr>
        <p:spPr>
          <a:xfrm rot="9738658">
            <a:off x="477407" y="4284026"/>
            <a:ext cx="374653" cy="1695986"/>
          </a:xfrm>
          <a:prstGeom prst="curvedLeftArrow">
            <a:avLst>
              <a:gd name="adj1" fmla="val 6150"/>
              <a:gd name="adj2" fmla="val 50000"/>
              <a:gd name="adj3" fmla="val 2036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 relationship between money and votes in 2016 is flat when the poorer candidate is the incumbent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18" y="2281535"/>
            <a:ext cx="7004982" cy="4417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586335"/>
            <a:ext cx="2492477" cy="137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FB503C-1754-4E10-B040-9B1C0FDA0C7B}"/>
              </a:ext>
            </a:extLst>
          </p:cNvPr>
          <p:cNvSpPr/>
          <p:nvPr/>
        </p:nvSpPr>
        <p:spPr>
          <a:xfrm>
            <a:off x="2057401" y="6243935"/>
            <a:ext cx="5486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Expense Ratio </a:t>
            </a:r>
            <a:endParaRPr lang="en-US" sz="2400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40BF37-D8BA-40FE-9098-257FDFED99A5}"/>
              </a:ext>
            </a:extLst>
          </p:cNvPr>
          <p:cNvSpPr/>
          <p:nvPr/>
        </p:nvSpPr>
        <p:spPr>
          <a:xfrm rot="16200000">
            <a:off x="-802332" y="4222402"/>
            <a:ext cx="403859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Vote Gap</a:t>
            </a:r>
            <a:endParaRPr lang="en-US" sz="2400" baseline="-25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00F74-0680-442E-9F24-9656B6D3AD76}"/>
              </a:ext>
            </a:extLst>
          </p:cNvPr>
          <p:cNvSpPr/>
          <p:nvPr/>
        </p:nvSpPr>
        <p:spPr>
          <a:xfrm>
            <a:off x="5639971" y="3027771"/>
            <a:ext cx="26658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Poorer incumbent</a:t>
            </a:r>
            <a:endParaRPr lang="en-US" b="1" baseline="-25000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BE428F-05C5-4C61-9DD4-689624C76382}"/>
              </a:ext>
            </a:extLst>
          </p:cNvPr>
          <p:cNvSpPr/>
          <p:nvPr/>
        </p:nvSpPr>
        <p:spPr>
          <a:xfrm>
            <a:off x="5638800" y="2613243"/>
            <a:ext cx="26658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Richer incumbent</a:t>
            </a:r>
            <a:endParaRPr lang="en-US" b="1" baseline="-25000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EE55D4-9623-4E6C-9380-AFC68A7A5658}"/>
              </a:ext>
            </a:extLst>
          </p:cNvPr>
          <p:cNvSpPr/>
          <p:nvPr/>
        </p:nvSpPr>
        <p:spPr>
          <a:xfrm>
            <a:off x="5638800" y="3436203"/>
            <a:ext cx="26658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Open seat</a:t>
            </a:r>
            <a:endParaRPr lang="en-US" b="1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35B93-FFCA-4008-BC2F-8AB8493881B2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14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7C05F9-521D-4D79-B4CA-6B16466D4F73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The effect of incumbency in 2016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60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28600" y="152400"/>
            <a:ext cx="8654143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 model electoral outcomes at both the candidate and race levels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1350" y="2046514"/>
            <a:ext cx="4953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Candidate-level models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CC8BA6-79D3-43F2-B250-2EEB266AA9CF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15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CB361FC-8BEB-422B-95C5-0BBE0E7F2BA0}"/>
              </a:ext>
            </a:extLst>
          </p:cNvPr>
          <p:cNvSpPr txBox="1">
            <a:spLocks/>
          </p:cNvSpPr>
          <p:nvPr/>
        </p:nvSpPr>
        <p:spPr>
          <a:xfrm>
            <a:off x="1066800" y="2133600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    Vote % = </a:t>
            </a:r>
            <a:r>
              <a:rPr lang="el-GR" sz="2400" dirty="0"/>
              <a:t>α</a:t>
            </a:r>
            <a:r>
              <a:rPr lang="en-US" sz="2400" dirty="0"/>
              <a:t> + β x Underdog</a:t>
            </a:r>
            <a:endParaRPr lang="en-US" sz="24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55D1DA0-7148-40AF-AA00-691FC5DF00FF}"/>
              </a:ext>
            </a:extLst>
          </p:cNvPr>
          <p:cNvSpPr txBox="1">
            <a:spLocks/>
          </p:cNvSpPr>
          <p:nvPr/>
        </p:nvSpPr>
        <p:spPr>
          <a:xfrm>
            <a:off x="1066800" y="2592602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    </a:t>
            </a:r>
            <a:r>
              <a:rPr lang="en-US" sz="2400" dirty="0">
                <a:solidFill>
                  <a:srgbClr val="006200"/>
                </a:solidFill>
              </a:rPr>
              <a:t>+ </a:t>
            </a:r>
            <a:r>
              <a:rPr lang="el-GR" sz="2400" dirty="0">
                <a:solidFill>
                  <a:srgbClr val="006200"/>
                </a:solidFill>
              </a:rPr>
              <a:t>Γ</a:t>
            </a:r>
            <a:r>
              <a:rPr lang="en-US" sz="2400" dirty="0">
                <a:solidFill>
                  <a:srgbClr val="006200"/>
                </a:solidFill>
              </a:rPr>
              <a:t> x Twitter metrics and controls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57CEB8E-A1AC-44A2-8F59-B2C34CD62F12}"/>
              </a:ext>
            </a:extLst>
          </p:cNvPr>
          <p:cNvSpPr txBox="1">
            <a:spLocks/>
          </p:cNvSpPr>
          <p:nvPr/>
        </p:nvSpPr>
        <p:spPr>
          <a:xfrm>
            <a:off x="1066800" y="3049802"/>
            <a:ext cx="79248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7421"/>
                </a:solidFill>
              </a:rPr>
              <a:t>	    </a:t>
            </a:r>
            <a:r>
              <a:rPr lang="en-US" sz="2400" dirty="0">
                <a:solidFill>
                  <a:srgbClr val="FFA401"/>
                </a:solidFill>
              </a:rPr>
              <a:t>+ </a:t>
            </a:r>
            <a:r>
              <a:rPr lang="el-GR" sz="2400" dirty="0">
                <a:solidFill>
                  <a:srgbClr val="FFA401"/>
                </a:solidFill>
              </a:rPr>
              <a:t>Δ</a:t>
            </a:r>
            <a:r>
              <a:rPr lang="en-US" sz="2400" dirty="0">
                <a:solidFill>
                  <a:srgbClr val="FFA401"/>
                </a:solidFill>
              </a:rPr>
              <a:t> x Underdog x Twitter metrics and controls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30612D2-BD5A-48E5-9D39-F104308F3045}"/>
              </a:ext>
            </a:extLst>
          </p:cNvPr>
          <p:cNvSpPr txBox="1">
            <a:spLocks/>
          </p:cNvSpPr>
          <p:nvPr/>
        </p:nvSpPr>
        <p:spPr>
          <a:xfrm>
            <a:off x="1066800" y="3507002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	    + State fixed effects + </a:t>
            </a:r>
            <a:r>
              <a:rPr lang="el-GR" sz="2400" dirty="0"/>
              <a:t>ε</a:t>
            </a:r>
            <a:endParaRPr lang="en-US" sz="2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EBFC1D-118E-4523-A44F-971A0E8E8AAD}"/>
              </a:ext>
            </a:extLst>
          </p:cNvPr>
          <p:cNvSpPr/>
          <p:nvPr/>
        </p:nvSpPr>
        <p:spPr>
          <a:xfrm>
            <a:off x="3181350" y="4660569"/>
            <a:ext cx="4953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56F00ED-7FDC-4A60-A778-CA4DE4D0A720}"/>
              </a:ext>
            </a:extLst>
          </p:cNvPr>
          <p:cNvSpPr txBox="1">
            <a:spLocks/>
          </p:cNvSpPr>
          <p:nvPr/>
        </p:nvSpPr>
        <p:spPr>
          <a:xfrm>
            <a:off x="228600" y="4138055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Race-level models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3F2BCD21-9E03-47AA-B980-2973F0D3253D}"/>
              </a:ext>
            </a:extLst>
          </p:cNvPr>
          <p:cNvSpPr txBox="1">
            <a:spLocks/>
          </p:cNvSpPr>
          <p:nvPr/>
        </p:nvSpPr>
        <p:spPr>
          <a:xfrm>
            <a:off x="1066800" y="4747655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Vote Gap = </a:t>
            </a:r>
            <a:r>
              <a:rPr lang="el-GR" sz="2400" dirty="0"/>
              <a:t>α</a:t>
            </a:r>
            <a:r>
              <a:rPr lang="en-US" sz="2400" dirty="0"/>
              <a:t> + β x Expense Ratio</a:t>
            </a:r>
            <a:endParaRPr lang="en-US" sz="2400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B69E2E0-8829-45C2-832F-0C9943A7B774}"/>
              </a:ext>
            </a:extLst>
          </p:cNvPr>
          <p:cNvSpPr txBox="1">
            <a:spLocks/>
          </p:cNvSpPr>
          <p:nvPr/>
        </p:nvSpPr>
        <p:spPr>
          <a:xfrm>
            <a:off x="1066800" y="5206657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	    </a:t>
            </a:r>
            <a:r>
              <a:rPr lang="en-US" sz="2400" dirty="0">
                <a:solidFill>
                  <a:srgbClr val="006200"/>
                </a:solidFill>
              </a:rPr>
              <a:t>+ </a:t>
            </a:r>
            <a:r>
              <a:rPr lang="el-GR" sz="2400" dirty="0">
                <a:solidFill>
                  <a:srgbClr val="006200"/>
                </a:solidFill>
              </a:rPr>
              <a:t>Γ</a:t>
            </a:r>
            <a:r>
              <a:rPr lang="en-US" sz="2400" dirty="0">
                <a:solidFill>
                  <a:srgbClr val="006200"/>
                </a:solidFill>
              </a:rPr>
              <a:t> x Twitter metrics and controls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51DB649-7187-484F-8BB2-08D90A2B0B95}"/>
              </a:ext>
            </a:extLst>
          </p:cNvPr>
          <p:cNvSpPr txBox="1">
            <a:spLocks/>
          </p:cNvSpPr>
          <p:nvPr/>
        </p:nvSpPr>
        <p:spPr>
          <a:xfrm>
            <a:off x="1066800" y="5663857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EC7421"/>
                </a:solidFill>
              </a:rPr>
              <a:t>	    </a:t>
            </a:r>
            <a:r>
              <a:rPr lang="en-US" sz="2400" dirty="0">
                <a:solidFill>
                  <a:srgbClr val="FFA401"/>
                </a:solidFill>
              </a:rPr>
              <a:t>+ </a:t>
            </a:r>
            <a:r>
              <a:rPr lang="el-GR" sz="2400" dirty="0">
                <a:solidFill>
                  <a:srgbClr val="FFA401"/>
                </a:solidFill>
              </a:rPr>
              <a:t>Δ</a:t>
            </a:r>
            <a:r>
              <a:rPr lang="en-US" sz="2400" dirty="0">
                <a:solidFill>
                  <a:srgbClr val="FFA401"/>
                </a:solidFill>
              </a:rPr>
              <a:t> x Expense Ratio  x Twitter metrics and controls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E24D610D-A797-41C8-8125-4A918265CB2B}"/>
              </a:ext>
            </a:extLst>
          </p:cNvPr>
          <p:cNvSpPr txBox="1">
            <a:spLocks/>
          </p:cNvSpPr>
          <p:nvPr/>
        </p:nvSpPr>
        <p:spPr>
          <a:xfrm>
            <a:off x="1066800" y="6121057"/>
            <a:ext cx="7620000" cy="584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	    + State fixed effects + </a:t>
            </a:r>
            <a:r>
              <a:rPr lang="el-GR" sz="2400" dirty="0"/>
              <a:t>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700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2"/>
          <p:cNvSpPr txBox="1">
            <a:spLocks/>
          </p:cNvSpPr>
          <p:nvPr/>
        </p:nvSpPr>
        <p:spPr>
          <a:xfrm>
            <a:off x="2362200" y="2133600"/>
            <a:ext cx="441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Motivation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Method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C00000"/>
                </a:solidFill>
              </a:rPr>
              <a:t>Results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Implications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7842-D280-4B01-B309-09BD7ABE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 plan for today</a:t>
            </a:r>
          </a:p>
        </p:txBody>
      </p:sp>
    </p:spTree>
    <p:extLst>
      <p:ext uri="{BB962C8B-B14F-4D97-AF65-F5344CB8AC3E}">
        <p14:creationId xmlns:p14="http://schemas.microsoft.com/office/powerpoint/2010/main" val="3391581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Candidate-level models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Retweets from popular Twitter users matter more for underdog candidates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17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D89A1A2-F7A2-4A5C-8645-2D151C00233F}"/>
              </a:ext>
            </a:extLst>
          </p:cNvPr>
          <p:cNvSpPr txBox="1">
            <a:spLocks/>
          </p:cNvSpPr>
          <p:nvPr/>
        </p:nvSpPr>
        <p:spPr>
          <a:xfrm>
            <a:off x="76200" y="5913378"/>
            <a:ext cx="8915401" cy="56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Additional controls: </a:t>
            </a:r>
            <a:r>
              <a:rPr lang="en-US" sz="2400" dirty="0">
                <a:solidFill>
                  <a:schemeClr val="accent1"/>
                </a:solidFill>
              </a:rPr>
              <a:t>Senate, Party, CNN mentions, Campaign Expenses 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11E7DE-C016-454F-A2E3-DE1C8984D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209800"/>
            <a:ext cx="8333596" cy="358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70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Race-level model of Vote Gap in 2016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Retweets from popular users help poor candidates close the vote gap in financially unequal races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18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4B7EA0-C4E0-48BC-99F8-E571C68620E6}"/>
              </a:ext>
            </a:extLst>
          </p:cNvPr>
          <p:cNvSpPr txBox="1">
            <a:spLocks/>
          </p:cNvSpPr>
          <p:nvPr/>
        </p:nvSpPr>
        <p:spPr>
          <a:xfrm>
            <a:off x="76200" y="5913378"/>
            <a:ext cx="8915401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Additional controls: </a:t>
            </a:r>
            <a:r>
              <a:rPr lang="en-US" sz="2400" dirty="0">
                <a:solidFill>
                  <a:schemeClr val="accent1"/>
                </a:solidFill>
              </a:rPr>
              <a:t>Senate, Party, CNN mentions, Total Race Expenses 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EBD647-D646-42BC-9A3C-90D0430C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4" y="2259206"/>
            <a:ext cx="8341698" cy="353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98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Race-level model of Vote Gap in 2016 - 2014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When comparing to the vote gap in 2014, only the popularity of poorer candidates’ retweeters matter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19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4B7EA0-C4E0-48BC-99F8-E571C68620E6}"/>
              </a:ext>
            </a:extLst>
          </p:cNvPr>
          <p:cNvSpPr txBox="1">
            <a:spLocks/>
          </p:cNvSpPr>
          <p:nvPr/>
        </p:nvSpPr>
        <p:spPr>
          <a:xfrm>
            <a:off x="76200" y="5913378"/>
            <a:ext cx="8915401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Additional controls: </a:t>
            </a:r>
            <a:r>
              <a:rPr lang="en-US" sz="2400" dirty="0">
                <a:solidFill>
                  <a:schemeClr val="accent1"/>
                </a:solidFill>
              </a:rPr>
              <a:t>Senate, Party, CNN mentions, Total Race Expenses 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1E3442-1FB6-45D1-8B07-1378AC499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4" y="2259206"/>
            <a:ext cx="8226786" cy="35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1" y="475040"/>
            <a:ext cx="5257800" cy="5925760"/>
          </a:xfrm>
          <a:prstGeom prst="rect">
            <a:avLst/>
          </a:prstGeom>
          <a:ln w="19050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76300" y="5475982"/>
            <a:ext cx="1409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Google Search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838200" y="1404902"/>
            <a:ext cx="3352800" cy="3700498"/>
          </a:xfrm>
          <a:prstGeom prst="wedgeRoundRectCallout">
            <a:avLst>
              <a:gd name="adj1" fmla="val 78003"/>
              <a:gd name="adj2" fmla="val -28964"/>
              <a:gd name="adj3" fmla="val 16667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1633502"/>
            <a:ext cx="2971801" cy="331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20202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“I think that social media has more power than the money they spent, and I think maybe to a certain extent, I proved that.</a:t>
            </a:r>
            <a:r>
              <a:rPr lang="en-US" sz="2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sz="2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4FD68-0246-425E-BDE7-2167F235C967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</a:t>
            </a:fld>
            <a:endParaRPr lang="en-US" sz="2000" dirty="0">
              <a:solidFill>
                <a:srgbClr val="4F25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7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Retweets from popular users help poorer candidates close the vote gap, even when compared to 2014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35B93-FFCA-4008-BC2F-8AB8493881B2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20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A444267-A75D-4BDF-B715-5B6FC7AFDF37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Vote gap in 2016 and when compared to 2014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9495F-1DBD-4C60-BCC5-D9A7E2AB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2514600"/>
            <a:ext cx="8610600" cy="32551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2F581A-1B1A-4BA6-B991-F3AB20BCD62E}"/>
              </a:ext>
            </a:extLst>
          </p:cNvPr>
          <p:cNvSpPr/>
          <p:nvPr/>
        </p:nvSpPr>
        <p:spPr>
          <a:xfrm>
            <a:off x="1447800" y="4145786"/>
            <a:ext cx="609600" cy="6548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45DA8C9-61F3-4439-B525-3A518CB7DCB8}"/>
              </a:ext>
            </a:extLst>
          </p:cNvPr>
          <p:cNvSpPr/>
          <p:nvPr/>
        </p:nvSpPr>
        <p:spPr>
          <a:xfrm>
            <a:off x="4878355" y="4526786"/>
            <a:ext cx="609600" cy="731014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3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172200" y="2245398"/>
            <a:ext cx="762000" cy="4296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257800" y="2245397"/>
            <a:ext cx="762000" cy="4296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6600" y="2245398"/>
            <a:ext cx="762000" cy="4296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11686-38F0-45FB-A30F-5E48C707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223"/>
            <a:ext cx="6810375" cy="666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D1FD3-1283-4CF8-ABB5-B251D67F65D2}"/>
              </a:ext>
            </a:extLst>
          </p:cNvPr>
          <p:cNvSpPr txBox="1"/>
          <p:nvPr/>
        </p:nvSpPr>
        <p:spPr>
          <a:xfrm>
            <a:off x="76200" y="1780804"/>
            <a:ext cx="15574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C167C"/>
                </a:solidFill>
              </a:rPr>
              <a:t>@</a:t>
            </a:r>
            <a:r>
              <a:rPr lang="en-US" dirty="0" err="1">
                <a:solidFill>
                  <a:srgbClr val="1C167C"/>
                </a:solidFill>
              </a:rPr>
              <a:t>val_demings</a:t>
            </a:r>
            <a:endParaRPr lang="en-US" dirty="0">
              <a:solidFill>
                <a:srgbClr val="1C167C"/>
              </a:solidFill>
            </a:endParaRPr>
          </a:p>
          <a:p>
            <a:r>
              <a:rPr lang="en-US" dirty="0">
                <a:solidFill>
                  <a:srgbClr val="1C167C"/>
                </a:solidFill>
              </a:rPr>
              <a:t>FL-10</a:t>
            </a:r>
          </a:p>
        </p:txBody>
      </p:sp>
      <p:pic>
        <p:nvPicPr>
          <p:cNvPr id="4098" name="Picture 2" descr="Val Demings">
            <a:extLst>
              <a:ext uri="{FF2B5EF4-FFF2-40B4-BE49-F238E27FC236}">
                <a16:creationId xmlns:a16="http://schemas.microsoft.com/office/drawing/2014/main" id="{71B4521C-8825-4CB0-ADA7-B84774CF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4" y="243032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46E3D304-D1AE-40C6-B54B-7A8862969A0B}"/>
              </a:ext>
            </a:extLst>
          </p:cNvPr>
          <p:cNvSpPr/>
          <p:nvPr/>
        </p:nvSpPr>
        <p:spPr>
          <a:xfrm rot="12498182">
            <a:off x="1627632" y="2139696"/>
            <a:ext cx="998930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Florida Democrats">
            <a:extLst>
              <a:ext uri="{FF2B5EF4-FFF2-40B4-BE49-F238E27FC236}">
                <a16:creationId xmlns:a16="http://schemas.microsoft.com/office/drawing/2014/main" id="{02F0D731-2617-4959-ADAA-24751382C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062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497CDF2E-28CD-4198-9655-93B408045E51}"/>
              </a:ext>
            </a:extLst>
          </p:cNvPr>
          <p:cNvSpPr/>
          <p:nvPr/>
        </p:nvSpPr>
        <p:spPr>
          <a:xfrm rot="13848682">
            <a:off x="1148352" y="1418462"/>
            <a:ext cx="2215125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C7FBE4D-D6BB-490D-92A0-2E3D3C098559}"/>
              </a:ext>
            </a:extLst>
          </p:cNvPr>
          <p:cNvSpPr/>
          <p:nvPr/>
        </p:nvSpPr>
        <p:spPr>
          <a:xfrm rot="7956088">
            <a:off x="1078992" y="3253871"/>
            <a:ext cx="1995281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4238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2" name="Picture 6" descr="https://pbs.twimg.com/profile_images/839786974617694208/HV-rCq8I_400x400.jpg">
            <a:extLst>
              <a:ext uri="{FF2B5EF4-FFF2-40B4-BE49-F238E27FC236}">
                <a16:creationId xmlns:a16="http://schemas.microsoft.com/office/drawing/2014/main" id="{D9B5AF00-960F-478C-8289-030B6136D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2846"/>
            <a:ext cx="1225582" cy="122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BF7A41-F031-4F35-AA7F-A2335B7BAE2F}"/>
              </a:ext>
            </a:extLst>
          </p:cNvPr>
          <p:cNvSpPr txBox="1"/>
          <p:nvPr/>
        </p:nvSpPr>
        <p:spPr>
          <a:xfrm>
            <a:off x="76200" y="5011835"/>
            <a:ext cx="15679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FlaDems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A4FFBC-D831-4D04-93E4-0E2AEC04FD79}"/>
              </a:ext>
            </a:extLst>
          </p:cNvPr>
          <p:cNvSpPr txBox="1"/>
          <p:nvPr/>
        </p:nvSpPr>
        <p:spPr>
          <a:xfrm>
            <a:off x="1371600" y="240268"/>
            <a:ext cx="16904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donnabrazile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90D94A-49EB-4AFF-83EF-F1B3EB6CA2AF}"/>
              </a:ext>
            </a:extLst>
          </p:cNvPr>
          <p:cNvSpPr txBox="1"/>
          <p:nvPr/>
        </p:nvSpPr>
        <p:spPr>
          <a:xfrm>
            <a:off x="54864" y="5742432"/>
            <a:ext cx="28956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238FF"/>
                </a:solidFill>
              </a:rPr>
              <a:t>Total Race Expenses: 14K</a:t>
            </a:r>
          </a:p>
          <a:p>
            <a:r>
              <a:rPr lang="en-US" sz="2000" b="1" dirty="0">
                <a:solidFill>
                  <a:srgbClr val="4238FF"/>
                </a:solidFill>
              </a:rPr>
              <a:t>Expense Ratio: 28%</a:t>
            </a:r>
          </a:p>
          <a:p>
            <a:r>
              <a:rPr lang="en-US" sz="2000" b="1" dirty="0">
                <a:solidFill>
                  <a:srgbClr val="4238FF"/>
                </a:solidFill>
              </a:rPr>
              <a:t>Won by: 30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C6F399-BEFC-4272-A06B-F41934B7D465}"/>
              </a:ext>
            </a:extLst>
          </p:cNvPr>
          <p:cNvSpPr txBox="1"/>
          <p:nvPr/>
        </p:nvSpPr>
        <p:spPr>
          <a:xfrm>
            <a:off x="6096000" y="76200"/>
            <a:ext cx="29718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E40208"/>
                </a:solidFill>
              </a:rPr>
              <a:t>Total Race Expenses: 2.9M</a:t>
            </a:r>
          </a:p>
          <a:p>
            <a:r>
              <a:rPr lang="en-US" sz="2000" b="1" dirty="0">
                <a:solidFill>
                  <a:srgbClr val="E40208"/>
                </a:solidFill>
              </a:rPr>
              <a:t>Expense Ratio: 26%</a:t>
            </a:r>
          </a:p>
          <a:p>
            <a:r>
              <a:rPr lang="en-US" sz="2000" b="1" dirty="0">
                <a:solidFill>
                  <a:srgbClr val="E40208"/>
                </a:solidFill>
              </a:rPr>
              <a:t>Won by: 10 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170822-A72A-4325-AFAA-2BD600042C80}"/>
              </a:ext>
            </a:extLst>
          </p:cNvPr>
          <p:cNvSpPr txBox="1"/>
          <p:nvPr/>
        </p:nvSpPr>
        <p:spPr>
          <a:xfrm>
            <a:off x="6443572" y="1205996"/>
            <a:ext cx="15574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0208"/>
                </a:solidFill>
              </a:rPr>
              <a:t>@</a:t>
            </a:r>
            <a:r>
              <a:rPr lang="en-US" dirty="0" err="1">
                <a:solidFill>
                  <a:srgbClr val="E40208"/>
                </a:solidFill>
              </a:rPr>
              <a:t>BrianMastFL</a:t>
            </a:r>
            <a:endParaRPr lang="en-US" dirty="0">
              <a:solidFill>
                <a:srgbClr val="E40208"/>
              </a:solidFill>
            </a:endParaRPr>
          </a:p>
          <a:p>
            <a:r>
              <a:rPr lang="en-US" dirty="0">
                <a:solidFill>
                  <a:srgbClr val="E40208"/>
                </a:solidFill>
              </a:rPr>
              <a:t>FL-18</a:t>
            </a:r>
          </a:p>
        </p:txBody>
      </p:sp>
      <p:pic>
        <p:nvPicPr>
          <p:cNvPr id="4104" name="Picture 8" descr="Brian Mast">
            <a:extLst>
              <a:ext uri="{FF2B5EF4-FFF2-40B4-BE49-F238E27FC236}">
                <a16:creationId xmlns:a16="http://schemas.microsoft.com/office/drawing/2014/main" id="{C81B5708-9792-4568-BA1B-79B2F9DD3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73" y="1295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EA5E23-0B79-4ACE-B029-D2761AB34453}"/>
              </a:ext>
            </a:extLst>
          </p:cNvPr>
          <p:cNvSpPr txBox="1"/>
          <p:nvPr/>
        </p:nvSpPr>
        <p:spPr>
          <a:xfrm>
            <a:off x="6769322" y="4736068"/>
            <a:ext cx="21460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Braveheart_USA</a:t>
            </a:r>
            <a:endParaRPr lang="en-US" dirty="0"/>
          </a:p>
        </p:txBody>
      </p:sp>
      <p:pic>
        <p:nvPicPr>
          <p:cNvPr id="27" name="Picture 14" descr="BraveHeart">
            <a:extLst>
              <a:ext uri="{FF2B5EF4-FFF2-40B4-BE49-F238E27FC236}">
                <a16:creationId xmlns:a16="http://schemas.microsoft.com/office/drawing/2014/main" id="{5DA349CF-E9F0-4704-B204-9F9DAB673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16" y="351686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ECEB55D-C2DF-44D9-8055-338C4D9247ED}"/>
              </a:ext>
            </a:extLst>
          </p:cNvPr>
          <p:cNvSpPr txBox="1"/>
          <p:nvPr/>
        </p:nvSpPr>
        <p:spPr>
          <a:xfrm>
            <a:off x="6096000" y="6412468"/>
            <a:ext cx="15679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@ChatRevolve</a:t>
            </a:r>
          </a:p>
        </p:txBody>
      </p:sp>
      <p:pic>
        <p:nvPicPr>
          <p:cNvPr id="29" name="Picture 16" descr="https://pbs.twimg.com/profile_images/894249199897849857/sd1fhrX__400x400.jpg">
            <a:extLst>
              <a:ext uri="{FF2B5EF4-FFF2-40B4-BE49-F238E27FC236}">
                <a16:creationId xmlns:a16="http://schemas.microsoft.com/office/drawing/2014/main" id="{7C504B4D-27DE-41F4-8B7B-F6982876E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310" y="5224578"/>
            <a:ext cx="1187890" cy="118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Left 29">
            <a:extLst>
              <a:ext uri="{FF2B5EF4-FFF2-40B4-BE49-F238E27FC236}">
                <a16:creationId xmlns:a16="http://schemas.microsoft.com/office/drawing/2014/main" id="{EB9CDCCE-B534-4ED9-8444-EB10908FD9E6}"/>
              </a:ext>
            </a:extLst>
          </p:cNvPr>
          <p:cNvSpPr/>
          <p:nvPr/>
        </p:nvSpPr>
        <p:spPr>
          <a:xfrm rot="2539054">
            <a:off x="5073006" y="5433524"/>
            <a:ext cx="1108333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1975FD8B-2B20-4781-B3BD-6FC52911CBEE}"/>
              </a:ext>
            </a:extLst>
          </p:cNvPr>
          <p:cNvSpPr/>
          <p:nvPr/>
        </p:nvSpPr>
        <p:spPr>
          <a:xfrm rot="19020085">
            <a:off x="5878557" y="4550050"/>
            <a:ext cx="883290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D5C643A9-2600-46CD-A280-A583BFC008E4}"/>
              </a:ext>
            </a:extLst>
          </p:cNvPr>
          <p:cNvSpPr/>
          <p:nvPr/>
        </p:nvSpPr>
        <p:spPr>
          <a:xfrm rot="16991486">
            <a:off x="4675961" y="3538147"/>
            <a:ext cx="2341171" cy="332741"/>
          </a:xfrm>
          <a:prstGeom prst="leftArrow">
            <a:avLst>
              <a:gd name="adj1" fmla="val 50000"/>
              <a:gd name="adj2" fmla="val 42412"/>
            </a:avLst>
          </a:prstGeom>
          <a:solidFill>
            <a:srgbClr val="FF4C7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21F6EE-4CF9-4854-A9B9-8CD07881FB79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21</a:t>
            </a:fld>
            <a:endParaRPr lang="en-US" sz="2000" dirty="0">
              <a:solidFill>
                <a:srgbClr val="4F25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9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31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2"/>
          <p:cNvSpPr txBox="1">
            <a:spLocks/>
          </p:cNvSpPr>
          <p:nvPr/>
        </p:nvSpPr>
        <p:spPr>
          <a:xfrm>
            <a:off x="2362200" y="2133600"/>
            <a:ext cx="441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Motivation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Method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Results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C00000"/>
                </a:solidFill>
              </a:rPr>
              <a:t>Implications</a:t>
            </a:r>
            <a:endParaRPr lang="en-US" sz="2800" dirty="0"/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7842-D280-4B01-B309-09BD7ABE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 plan for today</a:t>
            </a:r>
          </a:p>
        </p:txBody>
      </p:sp>
    </p:spTree>
    <p:extLst>
      <p:ext uri="{BB962C8B-B14F-4D97-AF65-F5344CB8AC3E}">
        <p14:creationId xmlns:p14="http://schemas.microsoft.com/office/powerpoint/2010/main" val="167682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55575" y="5029200"/>
            <a:ext cx="8912225" cy="1668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Can Twitter help political candidates increase donations?</a:t>
            </a:r>
          </a:p>
          <a:p>
            <a:r>
              <a:rPr lang="en-US" sz="2800" dirty="0"/>
              <a:t>Does money help political candidates gain engagement from popular Twitter users?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28600" y="43434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Ongoing research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Money is still the best equalizer, but Twitter can help explain the success of poorer candidates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23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4D23CC-A64C-42CF-8BA0-BBE3E8EA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5" y="1734150"/>
            <a:ext cx="8686795" cy="26854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EE7EC9-CC9B-46D3-A33D-A0585DA390C8}"/>
              </a:ext>
            </a:extLst>
          </p:cNvPr>
          <p:cNvSpPr/>
          <p:nvPr/>
        </p:nvSpPr>
        <p:spPr>
          <a:xfrm>
            <a:off x="2209800" y="2667000"/>
            <a:ext cx="1295400" cy="762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61BA98-DFF2-4F77-9562-4BCB3D296957}"/>
              </a:ext>
            </a:extLst>
          </p:cNvPr>
          <p:cNvSpPr/>
          <p:nvPr/>
        </p:nvSpPr>
        <p:spPr>
          <a:xfrm>
            <a:off x="4876800" y="2667000"/>
            <a:ext cx="1295400" cy="762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CD3592-3AEF-401C-A897-2BF0BDE98792}"/>
              </a:ext>
            </a:extLst>
          </p:cNvPr>
          <p:cNvSpPr/>
          <p:nvPr/>
        </p:nvSpPr>
        <p:spPr>
          <a:xfrm>
            <a:off x="7467600" y="2667000"/>
            <a:ext cx="1371600" cy="762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9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55575" y="2362200"/>
            <a:ext cx="8832849" cy="426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Do popular users simply broaden </a:t>
            </a:r>
            <a:r>
              <a:rPr lang="en-US" sz="2800" b="1" dirty="0"/>
              <a:t>exposure</a:t>
            </a:r>
            <a:r>
              <a:rPr lang="en-US" sz="2800" dirty="0"/>
              <a:t> to candidate’s message, or are they adding </a:t>
            </a:r>
            <a:r>
              <a:rPr lang="en-US" sz="2800" b="1" dirty="0"/>
              <a:t>legitimacy</a:t>
            </a:r>
            <a:r>
              <a:rPr lang="en-US" sz="2800" dirty="0"/>
              <a:t>?</a:t>
            </a:r>
          </a:p>
          <a:p>
            <a:r>
              <a:rPr lang="en-US" sz="2800" dirty="0"/>
              <a:t>Are popular users giving </a:t>
            </a:r>
            <a:r>
              <a:rPr lang="en-US" sz="2800" b="1" dirty="0"/>
              <a:t>local issues </a:t>
            </a:r>
            <a:r>
              <a:rPr lang="en-US" sz="2800" dirty="0"/>
              <a:t>a national audience, or aligning local candidates with </a:t>
            </a:r>
            <a:r>
              <a:rPr lang="en-US" sz="2800" b="1" dirty="0"/>
              <a:t>national agendas</a:t>
            </a:r>
            <a:r>
              <a:rPr lang="en-US" sz="2800" dirty="0"/>
              <a:t>?</a:t>
            </a:r>
          </a:p>
          <a:p>
            <a:r>
              <a:rPr lang="en-US" sz="2800" dirty="0"/>
              <a:t>Do endorsements only matter for messages that focus on a </a:t>
            </a:r>
            <a:r>
              <a:rPr lang="en-US" sz="2800" b="1" dirty="0"/>
              <a:t>competitor’s weaknesses </a:t>
            </a:r>
            <a:r>
              <a:rPr lang="en-US" sz="2800" dirty="0"/>
              <a:t>(i.e. negative ads), or can they also highlight a </a:t>
            </a:r>
            <a:r>
              <a:rPr lang="en-US" sz="2800" b="1" dirty="0"/>
              <a:t>candidate’s own accomplishments</a:t>
            </a:r>
            <a:r>
              <a:rPr lang="en-US" sz="2800" dirty="0"/>
              <a:t>? </a:t>
            </a:r>
          </a:p>
        </p:txBody>
      </p:sp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Future research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There are a host of open questions regarding </a:t>
            </a:r>
            <a:r>
              <a:rPr lang="en-US" sz="3200" i="1" dirty="0">
                <a:solidFill>
                  <a:schemeClr val="tx2">
                    <a:lumMod val="75000"/>
                  </a:schemeClr>
                </a:solidFill>
              </a:rPr>
              <a:t>why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endorsements from popular Twitter users matter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24</a:t>
            </a:fld>
            <a:endParaRPr lang="en-US" sz="2000" dirty="0">
              <a:solidFill>
                <a:srgbClr val="4F25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09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 study implications of Big Nets – the large, dense, and diverse networks afforded by social media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CAF7E0-28D3-42C1-B918-22A314B3BF98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25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41015-DFAF-49A8-A172-C88F10C9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774" y="1528860"/>
            <a:ext cx="5592740" cy="757140"/>
          </a:xfrm>
          <a:prstGeom prst="rect">
            <a:avLst/>
          </a:prstGeom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BAD38A80-405A-40D8-82DA-9E0832688320}"/>
              </a:ext>
            </a:extLst>
          </p:cNvPr>
          <p:cNvSpPr txBox="1">
            <a:spLocks/>
          </p:cNvSpPr>
          <p:nvPr/>
        </p:nvSpPr>
        <p:spPr>
          <a:xfrm>
            <a:off x="76200" y="2514600"/>
            <a:ext cx="2895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u="sng" dirty="0"/>
              <a:t>Degree</a:t>
            </a:r>
            <a:endParaRPr lang="en-US" sz="2800" b="1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647349BB-74A2-4711-A991-2DEEDA4C6412}"/>
              </a:ext>
            </a:extLst>
          </p:cNvPr>
          <p:cNvSpPr txBox="1">
            <a:spLocks/>
          </p:cNvSpPr>
          <p:nvPr/>
        </p:nvSpPr>
        <p:spPr>
          <a:xfrm>
            <a:off x="6172200" y="2514600"/>
            <a:ext cx="2895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u="sng" dirty="0"/>
              <a:t>Diversity</a:t>
            </a:r>
            <a:endParaRPr lang="en-US" sz="2800" b="1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53B9ED43-5A38-4788-903D-DDA9CC430520}"/>
              </a:ext>
            </a:extLst>
          </p:cNvPr>
          <p:cNvSpPr txBox="1">
            <a:spLocks/>
          </p:cNvSpPr>
          <p:nvPr/>
        </p:nvSpPr>
        <p:spPr>
          <a:xfrm>
            <a:off x="3124200" y="2514600"/>
            <a:ext cx="2895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u="sng" dirty="0"/>
              <a:t>Density</a:t>
            </a:r>
            <a:endParaRPr lang="en-US" sz="2800" b="1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A521A20-66D9-4EBD-A458-B49045A573AE}"/>
              </a:ext>
            </a:extLst>
          </p:cNvPr>
          <p:cNvSpPr/>
          <p:nvPr/>
        </p:nvSpPr>
        <p:spPr>
          <a:xfrm>
            <a:off x="365125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298A30-45EB-4C76-9710-648513243417}"/>
              </a:ext>
            </a:extLst>
          </p:cNvPr>
          <p:cNvCxnSpPr>
            <a:cxnSpLocks/>
            <a:stCxn id="114" idx="0"/>
          </p:cNvCxnSpPr>
          <p:nvPr/>
        </p:nvCxnSpPr>
        <p:spPr>
          <a:xfrm flipV="1">
            <a:off x="3722688" y="3649462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7409C74-1B18-466A-806E-9796B5D0FE28}"/>
              </a:ext>
            </a:extLst>
          </p:cNvPr>
          <p:cNvCxnSpPr>
            <a:cxnSpLocks/>
            <a:stCxn id="114" idx="6"/>
          </p:cNvCxnSpPr>
          <p:nvPr/>
        </p:nvCxnSpPr>
        <p:spPr>
          <a:xfrm>
            <a:off x="3794125" y="3962400"/>
            <a:ext cx="228600" cy="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715E61D-D482-4848-B6C9-13EA947007AD}"/>
              </a:ext>
            </a:extLst>
          </p:cNvPr>
          <p:cNvCxnSpPr>
            <a:cxnSpLocks/>
            <a:endCxn id="114" idx="4"/>
          </p:cNvCxnSpPr>
          <p:nvPr/>
        </p:nvCxnSpPr>
        <p:spPr>
          <a:xfrm flipV="1">
            <a:off x="3722687" y="4038600"/>
            <a:ext cx="1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FFA8EB6-7A07-4E8D-9C06-AF299BA02359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3419475" y="3962400"/>
            <a:ext cx="231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A061B27E-3011-4184-B0A3-A6A95ED65EBF}"/>
              </a:ext>
            </a:extLst>
          </p:cNvPr>
          <p:cNvSpPr/>
          <p:nvPr/>
        </p:nvSpPr>
        <p:spPr>
          <a:xfrm>
            <a:off x="3648075" y="3505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B67FE6E-E542-40E2-89A3-132089FB5D35}"/>
              </a:ext>
            </a:extLst>
          </p:cNvPr>
          <p:cNvSpPr/>
          <p:nvPr/>
        </p:nvSpPr>
        <p:spPr>
          <a:xfrm>
            <a:off x="3648075" y="4267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30F148C7-2BD9-4E6C-B4C9-D00ABDE79F63}"/>
              </a:ext>
            </a:extLst>
          </p:cNvPr>
          <p:cNvSpPr/>
          <p:nvPr/>
        </p:nvSpPr>
        <p:spPr>
          <a:xfrm>
            <a:off x="4029075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F36BCFA3-338C-418E-A948-CB240E573298}"/>
              </a:ext>
            </a:extLst>
          </p:cNvPr>
          <p:cNvSpPr/>
          <p:nvPr/>
        </p:nvSpPr>
        <p:spPr>
          <a:xfrm>
            <a:off x="327660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FED6A81F-442C-472B-A974-DDD637529B8D}"/>
              </a:ext>
            </a:extLst>
          </p:cNvPr>
          <p:cNvSpPr/>
          <p:nvPr/>
        </p:nvSpPr>
        <p:spPr>
          <a:xfrm>
            <a:off x="5426074" y="3861659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7ECD9BC-0914-4188-A348-2931F7659801}"/>
              </a:ext>
            </a:extLst>
          </p:cNvPr>
          <p:cNvCxnSpPr>
            <a:cxnSpLocks/>
            <a:stCxn id="133" idx="0"/>
          </p:cNvCxnSpPr>
          <p:nvPr/>
        </p:nvCxnSpPr>
        <p:spPr>
          <a:xfrm flipV="1">
            <a:off x="5497512" y="3624921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53765DF-7A45-414D-BD03-F725AA4AC02D}"/>
              </a:ext>
            </a:extLst>
          </p:cNvPr>
          <p:cNvCxnSpPr>
            <a:cxnSpLocks/>
            <a:stCxn id="133" idx="6"/>
          </p:cNvCxnSpPr>
          <p:nvPr/>
        </p:nvCxnSpPr>
        <p:spPr>
          <a:xfrm>
            <a:off x="5568949" y="3937859"/>
            <a:ext cx="228600" cy="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7C4E982-1A3F-48FC-887D-43EE9829366C}"/>
              </a:ext>
            </a:extLst>
          </p:cNvPr>
          <p:cNvCxnSpPr>
            <a:cxnSpLocks/>
            <a:endCxn id="133" idx="4"/>
          </p:cNvCxnSpPr>
          <p:nvPr/>
        </p:nvCxnSpPr>
        <p:spPr>
          <a:xfrm flipV="1">
            <a:off x="5497511" y="4014059"/>
            <a:ext cx="1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7F9CD06-E7EA-425C-83AB-DA523FDD3BE8}"/>
              </a:ext>
            </a:extLst>
          </p:cNvPr>
          <p:cNvCxnSpPr>
            <a:cxnSpLocks/>
            <a:endCxn id="133" idx="2"/>
          </p:cNvCxnSpPr>
          <p:nvPr/>
        </p:nvCxnSpPr>
        <p:spPr>
          <a:xfrm>
            <a:off x="5194299" y="3937859"/>
            <a:ext cx="231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44">
            <a:extLst>
              <a:ext uri="{FF2B5EF4-FFF2-40B4-BE49-F238E27FC236}">
                <a16:creationId xmlns:a16="http://schemas.microsoft.com/office/drawing/2014/main" id="{A0F38FCD-1AFE-4582-9FE0-6046F3EF9316}"/>
              </a:ext>
            </a:extLst>
          </p:cNvPr>
          <p:cNvSpPr/>
          <p:nvPr/>
        </p:nvSpPr>
        <p:spPr>
          <a:xfrm>
            <a:off x="5422899" y="3480659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D541FB2-42B2-4175-8052-0B68FAFF6D84}"/>
              </a:ext>
            </a:extLst>
          </p:cNvPr>
          <p:cNvSpPr/>
          <p:nvPr/>
        </p:nvSpPr>
        <p:spPr>
          <a:xfrm>
            <a:off x="5422899" y="4242659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153BDCC5-9D71-4E3C-8031-4D3FA843B432}"/>
              </a:ext>
            </a:extLst>
          </p:cNvPr>
          <p:cNvSpPr/>
          <p:nvPr/>
        </p:nvSpPr>
        <p:spPr>
          <a:xfrm>
            <a:off x="5794374" y="3861659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4C68B677-3774-47E9-AE75-63C6F0A4A7EF}"/>
              </a:ext>
            </a:extLst>
          </p:cNvPr>
          <p:cNvSpPr/>
          <p:nvPr/>
        </p:nvSpPr>
        <p:spPr>
          <a:xfrm>
            <a:off x="5051424" y="3861659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Arrow: Right 150">
            <a:extLst>
              <a:ext uri="{FF2B5EF4-FFF2-40B4-BE49-F238E27FC236}">
                <a16:creationId xmlns:a16="http://schemas.microsoft.com/office/drawing/2014/main" id="{BCB19FBB-BF9B-44BD-8E71-734AC57311FA}"/>
              </a:ext>
            </a:extLst>
          </p:cNvPr>
          <p:cNvSpPr/>
          <p:nvPr/>
        </p:nvSpPr>
        <p:spPr>
          <a:xfrm>
            <a:off x="4376714" y="3861659"/>
            <a:ext cx="427060" cy="2286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0B14F47-4704-49FA-8136-03163A6B3BA1}"/>
              </a:ext>
            </a:extLst>
          </p:cNvPr>
          <p:cNvCxnSpPr>
            <a:cxnSpLocks/>
            <a:stCxn id="149" idx="0"/>
            <a:endCxn id="145" idx="2"/>
          </p:cNvCxnSpPr>
          <p:nvPr/>
        </p:nvCxnSpPr>
        <p:spPr>
          <a:xfrm flipV="1">
            <a:off x="5122862" y="3556859"/>
            <a:ext cx="300037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EF56F79-3E44-477C-BBEA-52AA4380B6F3}"/>
              </a:ext>
            </a:extLst>
          </p:cNvPr>
          <p:cNvCxnSpPr>
            <a:cxnSpLocks/>
            <a:stCxn id="149" idx="4"/>
            <a:endCxn id="146" idx="2"/>
          </p:cNvCxnSpPr>
          <p:nvPr/>
        </p:nvCxnSpPr>
        <p:spPr>
          <a:xfrm>
            <a:off x="5122862" y="4014059"/>
            <a:ext cx="300037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5F9A42D-72CB-4478-8D1E-CE1EC2D26484}"/>
              </a:ext>
            </a:extLst>
          </p:cNvPr>
          <p:cNvCxnSpPr>
            <a:cxnSpLocks/>
            <a:stCxn id="146" idx="6"/>
            <a:endCxn id="148" idx="4"/>
          </p:cNvCxnSpPr>
          <p:nvPr/>
        </p:nvCxnSpPr>
        <p:spPr>
          <a:xfrm flipV="1">
            <a:off x="5565774" y="4014059"/>
            <a:ext cx="300038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36AC5F7-DB40-43FB-A376-3C49F2CFD7B5}"/>
              </a:ext>
            </a:extLst>
          </p:cNvPr>
          <p:cNvCxnSpPr>
            <a:cxnSpLocks/>
            <a:stCxn id="145" idx="6"/>
            <a:endCxn id="148" idx="0"/>
          </p:cNvCxnSpPr>
          <p:nvPr/>
        </p:nvCxnSpPr>
        <p:spPr>
          <a:xfrm>
            <a:off x="5565774" y="3556859"/>
            <a:ext cx="300038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45D85B33-B601-4641-B156-43459CEFE2DE}"/>
              </a:ext>
            </a:extLst>
          </p:cNvPr>
          <p:cNvSpPr/>
          <p:nvPr/>
        </p:nvSpPr>
        <p:spPr>
          <a:xfrm>
            <a:off x="662305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60F4F1D-3171-4311-9075-BA9F81117099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6694488" y="3649462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31F0344-3FDE-4DBE-BE3E-7173EC6B25F4}"/>
              </a:ext>
            </a:extLst>
          </p:cNvPr>
          <p:cNvCxnSpPr>
            <a:cxnSpLocks/>
            <a:stCxn id="157" idx="6"/>
          </p:cNvCxnSpPr>
          <p:nvPr/>
        </p:nvCxnSpPr>
        <p:spPr>
          <a:xfrm>
            <a:off x="6765925" y="3962400"/>
            <a:ext cx="228600" cy="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2FE6DA7-F6C8-4F09-BBB0-B2E04AC6B82C}"/>
              </a:ext>
            </a:extLst>
          </p:cNvPr>
          <p:cNvCxnSpPr>
            <a:cxnSpLocks/>
            <a:endCxn id="157" idx="4"/>
          </p:cNvCxnSpPr>
          <p:nvPr/>
        </p:nvCxnSpPr>
        <p:spPr>
          <a:xfrm flipV="1">
            <a:off x="6694487" y="4038600"/>
            <a:ext cx="1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E194A3C-2E84-4331-B715-1610D26CB1DF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6391275" y="3962400"/>
            <a:ext cx="231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Oval 164">
            <a:extLst>
              <a:ext uri="{FF2B5EF4-FFF2-40B4-BE49-F238E27FC236}">
                <a16:creationId xmlns:a16="http://schemas.microsoft.com/office/drawing/2014/main" id="{C845AD6C-F736-4B40-8FD1-F40EA75BB78B}"/>
              </a:ext>
            </a:extLst>
          </p:cNvPr>
          <p:cNvSpPr/>
          <p:nvPr/>
        </p:nvSpPr>
        <p:spPr>
          <a:xfrm>
            <a:off x="6619875" y="3505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E0C2DC5-C907-4520-851A-C13665E8E7C0}"/>
              </a:ext>
            </a:extLst>
          </p:cNvPr>
          <p:cNvSpPr/>
          <p:nvPr/>
        </p:nvSpPr>
        <p:spPr>
          <a:xfrm>
            <a:off x="6619875" y="4267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CEF32FD-03A5-4DAD-BAB3-66A4629F8461}"/>
              </a:ext>
            </a:extLst>
          </p:cNvPr>
          <p:cNvSpPr/>
          <p:nvPr/>
        </p:nvSpPr>
        <p:spPr>
          <a:xfrm>
            <a:off x="7000875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5586278-6B63-46D5-9A9B-96BDE3AFE2E3}"/>
              </a:ext>
            </a:extLst>
          </p:cNvPr>
          <p:cNvSpPr/>
          <p:nvPr/>
        </p:nvSpPr>
        <p:spPr>
          <a:xfrm>
            <a:off x="624840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Arrow: Right 178">
            <a:extLst>
              <a:ext uri="{FF2B5EF4-FFF2-40B4-BE49-F238E27FC236}">
                <a16:creationId xmlns:a16="http://schemas.microsoft.com/office/drawing/2014/main" id="{E43F64DA-68CE-41C8-96A5-B32355BBCDF4}"/>
              </a:ext>
            </a:extLst>
          </p:cNvPr>
          <p:cNvSpPr/>
          <p:nvPr/>
        </p:nvSpPr>
        <p:spPr>
          <a:xfrm>
            <a:off x="7348514" y="3861659"/>
            <a:ext cx="427060" cy="2286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132AF1A-F765-418F-83BD-8669C5DFED17}"/>
              </a:ext>
            </a:extLst>
          </p:cNvPr>
          <p:cNvSpPr/>
          <p:nvPr/>
        </p:nvSpPr>
        <p:spPr>
          <a:xfrm>
            <a:off x="60325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445A6DE8-920C-40A6-BCB3-46724C64264A}"/>
              </a:ext>
            </a:extLst>
          </p:cNvPr>
          <p:cNvCxnSpPr>
            <a:cxnSpLocks/>
            <a:stCxn id="184" idx="0"/>
          </p:cNvCxnSpPr>
          <p:nvPr/>
        </p:nvCxnSpPr>
        <p:spPr>
          <a:xfrm flipV="1">
            <a:off x="674688" y="3649462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E00BF95-3C56-41EE-A6DC-DD24CD63C973}"/>
              </a:ext>
            </a:extLst>
          </p:cNvPr>
          <p:cNvCxnSpPr>
            <a:cxnSpLocks/>
            <a:stCxn id="184" idx="6"/>
          </p:cNvCxnSpPr>
          <p:nvPr/>
        </p:nvCxnSpPr>
        <p:spPr>
          <a:xfrm>
            <a:off x="746125" y="3962400"/>
            <a:ext cx="228600" cy="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91CC0D6-3804-4634-A910-7E3F831D87CE}"/>
              </a:ext>
            </a:extLst>
          </p:cNvPr>
          <p:cNvCxnSpPr>
            <a:cxnSpLocks/>
            <a:endCxn id="184" idx="4"/>
          </p:cNvCxnSpPr>
          <p:nvPr/>
        </p:nvCxnSpPr>
        <p:spPr>
          <a:xfrm flipV="1">
            <a:off x="674687" y="4038600"/>
            <a:ext cx="1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DD22202-565C-4D84-962E-3C561D4B33E7}"/>
              </a:ext>
            </a:extLst>
          </p:cNvPr>
          <p:cNvCxnSpPr>
            <a:cxnSpLocks/>
            <a:endCxn id="184" idx="2"/>
          </p:cNvCxnSpPr>
          <p:nvPr/>
        </p:nvCxnSpPr>
        <p:spPr>
          <a:xfrm>
            <a:off x="371475" y="3962400"/>
            <a:ext cx="231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C0230650-9FB1-4D26-8628-D8533F100CE4}"/>
              </a:ext>
            </a:extLst>
          </p:cNvPr>
          <p:cNvSpPr/>
          <p:nvPr/>
        </p:nvSpPr>
        <p:spPr>
          <a:xfrm>
            <a:off x="600075" y="3505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92CEE9D3-50C2-4C13-A66C-77708FC1DADE}"/>
              </a:ext>
            </a:extLst>
          </p:cNvPr>
          <p:cNvSpPr/>
          <p:nvPr/>
        </p:nvSpPr>
        <p:spPr>
          <a:xfrm>
            <a:off x="600075" y="4267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3283135E-CA62-454D-8998-4C3CC285CC31}"/>
              </a:ext>
            </a:extLst>
          </p:cNvPr>
          <p:cNvSpPr/>
          <p:nvPr/>
        </p:nvSpPr>
        <p:spPr>
          <a:xfrm>
            <a:off x="981075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36B44D9B-AD69-421D-9027-C596980C805F}"/>
              </a:ext>
            </a:extLst>
          </p:cNvPr>
          <p:cNvSpPr/>
          <p:nvPr/>
        </p:nvSpPr>
        <p:spPr>
          <a:xfrm>
            <a:off x="22860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Arrow: Right 201">
            <a:extLst>
              <a:ext uri="{FF2B5EF4-FFF2-40B4-BE49-F238E27FC236}">
                <a16:creationId xmlns:a16="http://schemas.microsoft.com/office/drawing/2014/main" id="{6EBDDF3F-09B4-4BE9-A379-085A8520A53C}"/>
              </a:ext>
            </a:extLst>
          </p:cNvPr>
          <p:cNvSpPr/>
          <p:nvPr/>
        </p:nvSpPr>
        <p:spPr>
          <a:xfrm>
            <a:off x="1328714" y="3861659"/>
            <a:ext cx="427060" cy="22860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152B0BB2-039A-43F8-8453-6D29378FF08B}"/>
              </a:ext>
            </a:extLst>
          </p:cNvPr>
          <p:cNvSpPr txBox="1">
            <a:spLocks/>
          </p:cNvSpPr>
          <p:nvPr/>
        </p:nvSpPr>
        <p:spPr>
          <a:xfrm>
            <a:off x="228601" y="4846915"/>
            <a:ext cx="2895599" cy="1401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How social media influencers alter political processes</a:t>
            </a:r>
          </a:p>
        </p:txBody>
      </p:sp>
      <p:sp>
        <p:nvSpPr>
          <p:cNvPr id="208" name="Content Placeholder 2">
            <a:extLst>
              <a:ext uri="{FF2B5EF4-FFF2-40B4-BE49-F238E27FC236}">
                <a16:creationId xmlns:a16="http://schemas.microsoft.com/office/drawing/2014/main" id="{D38914C5-67DC-4A8E-B1C4-714E075C6A07}"/>
              </a:ext>
            </a:extLst>
          </p:cNvPr>
          <p:cNvSpPr txBox="1">
            <a:spLocks/>
          </p:cNvSpPr>
          <p:nvPr/>
        </p:nvSpPr>
        <p:spPr>
          <a:xfrm>
            <a:off x="3124200" y="4846915"/>
            <a:ext cx="3048000" cy="1400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How densification decreases privacy to deter interaction </a:t>
            </a:r>
          </a:p>
        </p:txBody>
      </p:sp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FAF037A5-9135-471F-836A-D6DB0A72C2A8}"/>
              </a:ext>
            </a:extLst>
          </p:cNvPr>
          <p:cNvSpPr txBox="1">
            <a:spLocks/>
          </p:cNvSpPr>
          <p:nvPr/>
        </p:nvSpPr>
        <p:spPr>
          <a:xfrm>
            <a:off x="6161087" y="4846915"/>
            <a:ext cx="2906713" cy="1400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How context can shape reactions to political diversity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B8E83B9F-D401-4C39-9863-472E8643A3D1}"/>
              </a:ext>
            </a:extLst>
          </p:cNvPr>
          <p:cNvSpPr/>
          <p:nvPr/>
        </p:nvSpPr>
        <p:spPr>
          <a:xfrm>
            <a:off x="2349499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823A45F-747D-4674-862C-A708F36E0C8E}"/>
              </a:ext>
            </a:extLst>
          </p:cNvPr>
          <p:cNvCxnSpPr>
            <a:cxnSpLocks/>
            <a:stCxn id="227" idx="0"/>
          </p:cNvCxnSpPr>
          <p:nvPr/>
        </p:nvCxnSpPr>
        <p:spPr>
          <a:xfrm flipV="1">
            <a:off x="2420937" y="3649462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8A77F3C-8526-466F-9FC3-3D3413F4EDFB}"/>
              </a:ext>
            </a:extLst>
          </p:cNvPr>
          <p:cNvCxnSpPr>
            <a:cxnSpLocks/>
            <a:stCxn id="227" idx="6"/>
          </p:cNvCxnSpPr>
          <p:nvPr/>
        </p:nvCxnSpPr>
        <p:spPr>
          <a:xfrm>
            <a:off x="2492374" y="3962400"/>
            <a:ext cx="228600" cy="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A44FCF2-B62C-45BE-A285-62FEF9B5B7BC}"/>
              </a:ext>
            </a:extLst>
          </p:cNvPr>
          <p:cNvCxnSpPr>
            <a:cxnSpLocks/>
            <a:endCxn id="227" idx="4"/>
          </p:cNvCxnSpPr>
          <p:nvPr/>
        </p:nvCxnSpPr>
        <p:spPr>
          <a:xfrm flipV="1">
            <a:off x="2420936" y="4038600"/>
            <a:ext cx="1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523E444-0A71-48B8-B427-0670BB6E13D2}"/>
              </a:ext>
            </a:extLst>
          </p:cNvPr>
          <p:cNvCxnSpPr>
            <a:cxnSpLocks/>
            <a:endCxn id="227" idx="2"/>
          </p:cNvCxnSpPr>
          <p:nvPr/>
        </p:nvCxnSpPr>
        <p:spPr>
          <a:xfrm>
            <a:off x="2117724" y="3962400"/>
            <a:ext cx="231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2579E647-5824-4A35-ABE5-9C80AA67FDD5}"/>
              </a:ext>
            </a:extLst>
          </p:cNvPr>
          <p:cNvSpPr/>
          <p:nvPr/>
        </p:nvSpPr>
        <p:spPr>
          <a:xfrm>
            <a:off x="2346324" y="3505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379F704-D9FE-42A6-941D-BD79ED5793C2}"/>
              </a:ext>
            </a:extLst>
          </p:cNvPr>
          <p:cNvSpPr/>
          <p:nvPr/>
        </p:nvSpPr>
        <p:spPr>
          <a:xfrm>
            <a:off x="2346324" y="4267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9DB7DE7C-B1AA-4B39-BB59-8F0111C9D5BB}"/>
              </a:ext>
            </a:extLst>
          </p:cNvPr>
          <p:cNvSpPr/>
          <p:nvPr/>
        </p:nvSpPr>
        <p:spPr>
          <a:xfrm>
            <a:off x="2727324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AB32843D-5ED7-4F4A-96C4-9CAA5E09253C}"/>
              </a:ext>
            </a:extLst>
          </p:cNvPr>
          <p:cNvSpPr/>
          <p:nvPr/>
        </p:nvSpPr>
        <p:spPr>
          <a:xfrm>
            <a:off x="1974849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BCCDBF87-985A-4993-AF98-AD440EFFAB10}"/>
              </a:ext>
            </a:extLst>
          </p:cNvPr>
          <p:cNvSpPr/>
          <p:nvPr/>
        </p:nvSpPr>
        <p:spPr>
          <a:xfrm>
            <a:off x="2108199" y="35814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68DC20D5-F70B-4C99-98ED-C89921ECD70A}"/>
              </a:ext>
            </a:extLst>
          </p:cNvPr>
          <p:cNvSpPr/>
          <p:nvPr/>
        </p:nvSpPr>
        <p:spPr>
          <a:xfrm>
            <a:off x="2574924" y="35814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0C75DF4-C927-4855-A67E-EB98EE032974}"/>
              </a:ext>
            </a:extLst>
          </p:cNvPr>
          <p:cNvSpPr/>
          <p:nvPr/>
        </p:nvSpPr>
        <p:spPr>
          <a:xfrm>
            <a:off x="2117724" y="41148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9516EA15-6369-44E2-A4A0-CA579508B2B2}"/>
              </a:ext>
            </a:extLst>
          </p:cNvPr>
          <p:cNvSpPr/>
          <p:nvPr/>
        </p:nvSpPr>
        <p:spPr>
          <a:xfrm>
            <a:off x="2574924" y="41148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13AD1B4-887B-407B-A40D-C182FF935C99}"/>
              </a:ext>
            </a:extLst>
          </p:cNvPr>
          <p:cNvCxnSpPr>
            <a:cxnSpLocks/>
            <a:stCxn id="227" idx="7"/>
            <a:endCxn id="237" idx="3"/>
          </p:cNvCxnSpPr>
          <p:nvPr/>
        </p:nvCxnSpPr>
        <p:spPr>
          <a:xfrm flipV="1">
            <a:off x="2471450" y="3711482"/>
            <a:ext cx="124398" cy="1970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003D715-2206-4E5B-8796-0048FB1D241B}"/>
              </a:ext>
            </a:extLst>
          </p:cNvPr>
          <p:cNvCxnSpPr>
            <a:cxnSpLocks/>
            <a:stCxn id="227" idx="5"/>
            <a:endCxn id="239" idx="1"/>
          </p:cNvCxnSpPr>
          <p:nvPr/>
        </p:nvCxnSpPr>
        <p:spPr>
          <a:xfrm>
            <a:off x="2471450" y="4016282"/>
            <a:ext cx="124398" cy="120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BDF33444-6AE1-45E1-AEE6-66FAB783FFCA}"/>
              </a:ext>
            </a:extLst>
          </p:cNvPr>
          <p:cNvCxnSpPr>
            <a:cxnSpLocks/>
            <a:stCxn id="227" idx="1"/>
            <a:endCxn id="236" idx="5"/>
          </p:cNvCxnSpPr>
          <p:nvPr/>
        </p:nvCxnSpPr>
        <p:spPr>
          <a:xfrm flipH="1" flipV="1">
            <a:off x="2230150" y="3711482"/>
            <a:ext cx="140273" cy="1970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6E9DAD06-3336-4A3B-BC40-84C50D2B6698}"/>
              </a:ext>
            </a:extLst>
          </p:cNvPr>
          <p:cNvCxnSpPr>
            <a:cxnSpLocks/>
            <a:stCxn id="238" idx="7"/>
            <a:endCxn id="227" idx="3"/>
          </p:cNvCxnSpPr>
          <p:nvPr/>
        </p:nvCxnSpPr>
        <p:spPr>
          <a:xfrm flipV="1">
            <a:off x="2239675" y="4016282"/>
            <a:ext cx="130748" cy="1208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D89332B7-0DCE-4851-9419-BC30A3E5C280}"/>
              </a:ext>
            </a:extLst>
          </p:cNvPr>
          <p:cNvSpPr/>
          <p:nvPr/>
        </p:nvSpPr>
        <p:spPr>
          <a:xfrm>
            <a:off x="8394700" y="3886200"/>
            <a:ext cx="142875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6DD4B37-17FA-430B-A6DF-6123D63E536B}"/>
              </a:ext>
            </a:extLst>
          </p:cNvPr>
          <p:cNvCxnSpPr>
            <a:cxnSpLocks/>
            <a:stCxn id="244" idx="0"/>
          </p:cNvCxnSpPr>
          <p:nvPr/>
        </p:nvCxnSpPr>
        <p:spPr>
          <a:xfrm flipV="1">
            <a:off x="8466138" y="3649462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BC5E06D-6721-4263-ADF1-FF1A16A24D74}"/>
              </a:ext>
            </a:extLst>
          </p:cNvPr>
          <p:cNvCxnSpPr>
            <a:cxnSpLocks/>
            <a:stCxn id="244" idx="6"/>
          </p:cNvCxnSpPr>
          <p:nvPr/>
        </p:nvCxnSpPr>
        <p:spPr>
          <a:xfrm>
            <a:off x="8537575" y="3962400"/>
            <a:ext cx="228600" cy="2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5C01DB72-CC2F-4F55-BA1F-A634FED25B99}"/>
              </a:ext>
            </a:extLst>
          </p:cNvPr>
          <p:cNvCxnSpPr>
            <a:cxnSpLocks/>
            <a:endCxn id="244" idx="4"/>
          </p:cNvCxnSpPr>
          <p:nvPr/>
        </p:nvCxnSpPr>
        <p:spPr>
          <a:xfrm flipV="1">
            <a:off x="8466137" y="4038600"/>
            <a:ext cx="1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E996B7C1-B7FB-466F-8841-01F4BC53BC1F}"/>
              </a:ext>
            </a:extLst>
          </p:cNvPr>
          <p:cNvCxnSpPr>
            <a:cxnSpLocks/>
            <a:endCxn id="244" idx="2"/>
          </p:cNvCxnSpPr>
          <p:nvPr/>
        </p:nvCxnSpPr>
        <p:spPr>
          <a:xfrm>
            <a:off x="8162925" y="3962400"/>
            <a:ext cx="23177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58D206F0-12CA-4556-8D2E-28E2D1D35469}"/>
              </a:ext>
            </a:extLst>
          </p:cNvPr>
          <p:cNvSpPr/>
          <p:nvPr/>
        </p:nvSpPr>
        <p:spPr>
          <a:xfrm>
            <a:off x="8391525" y="3505200"/>
            <a:ext cx="142875" cy="152400"/>
          </a:xfrm>
          <a:prstGeom prst="ellipse">
            <a:avLst/>
          </a:prstGeom>
          <a:solidFill>
            <a:srgbClr val="E40208"/>
          </a:solidFill>
          <a:ln>
            <a:solidFill>
              <a:srgbClr val="E402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EDE82C37-A7B0-4A60-BA95-197CC38A0A55}"/>
              </a:ext>
            </a:extLst>
          </p:cNvPr>
          <p:cNvSpPr/>
          <p:nvPr/>
        </p:nvSpPr>
        <p:spPr>
          <a:xfrm>
            <a:off x="8391525" y="4267200"/>
            <a:ext cx="142875" cy="152400"/>
          </a:xfrm>
          <a:prstGeom prst="ellipse">
            <a:avLst/>
          </a:prstGeom>
          <a:solidFill>
            <a:srgbClr val="E40208"/>
          </a:solidFill>
          <a:ln>
            <a:solidFill>
              <a:srgbClr val="E402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30867F5D-915C-4A95-83ED-01AAFBC80E39}"/>
              </a:ext>
            </a:extLst>
          </p:cNvPr>
          <p:cNvSpPr/>
          <p:nvPr/>
        </p:nvSpPr>
        <p:spPr>
          <a:xfrm>
            <a:off x="8772525" y="3886200"/>
            <a:ext cx="142875" cy="152400"/>
          </a:xfrm>
          <a:prstGeom prst="ellipse">
            <a:avLst/>
          </a:prstGeom>
          <a:solidFill>
            <a:srgbClr val="4238FF"/>
          </a:solidFill>
          <a:ln>
            <a:solidFill>
              <a:srgbClr val="42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7F078A1-9701-4E4E-8CAE-5F15A115BFAE}"/>
              </a:ext>
            </a:extLst>
          </p:cNvPr>
          <p:cNvSpPr/>
          <p:nvPr/>
        </p:nvSpPr>
        <p:spPr>
          <a:xfrm>
            <a:off x="8020050" y="3886200"/>
            <a:ext cx="142875" cy="152400"/>
          </a:xfrm>
          <a:prstGeom prst="ellipse">
            <a:avLst/>
          </a:prstGeom>
          <a:solidFill>
            <a:srgbClr val="4238FF"/>
          </a:solidFill>
          <a:ln>
            <a:solidFill>
              <a:srgbClr val="423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7C73FF4-508B-4E56-B1D0-E69DEC370244}"/>
              </a:ext>
            </a:extLst>
          </p:cNvPr>
          <p:cNvSpPr/>
          <p:nvPr/>
        </p:nvSpPr>
        <p:spPr>
          <a:xfrm>
            <a:off x="4931225" y="1808845"/>
            <a:ext cx="2307775" cy="3492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EEEF99A-10D0-4063-A05B-1F3FA4CBE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1438387"/>
            <a:ext cx="8836026" cy="496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 animBg="1"/>
      <p:bldP spid="119" grpId="0" animBg="1"/>
      <p:bldP spid="120" grpId="0" animBg="1"/>
      <p:bldP spid="121" grpId="0" animBg="1"/>
      <p:bldP spid="132" grpId="0" animBg="1"/>
      <p:bldP spid="133" grpId="0" animBg="1"/>
      <p:bldP spid="145" grpId="0" animBg="1"/>
      <p:bldP spid="146" grpId="0" animBg="1"/>
      <p:bldP spid="148" grpId="0" animBg="1"/>
      <p:bldP spid="149" grpId="0" animBg="1"/>
      <p:bldP spid="151" grpId="0" animBg="1"/>
      <p:bldP spid="157" grpId="0" animBg="1"/>
      <p:bldP spid="165" grpId="0" animBg="1"/>
      <p:bldP spid="166" grpId="0" animBg="1"/>
      <p:bldP spid="168" grpId="0" animBg="1"/>
      <p:bldP spid="169" grpId="0" animBg="1"/>
      <p:bldP spid="179" grpId="0" animBg="1"/>
      <p:bldP spid="184" grpId="0" animBg="1"/>
      <p:bldP spid="189" grpId="0" animBg="1"/>
      <p:bldP spid="190" grpId="0" animBg="1"/>
      <p:bldP spid="191" grpId="0" animBg="1"/>
      <p:bldP spid="192" grpId="0" animBg="1"/>
      <p:bldP spid="202" grpId="0" animBg="1"/>
      <p:bldP spid="207" grpId="0"/>
      <p:bldP spid="208" grpId="0"/>
      <p:bldP spid="209" grpId="0"/>
      <p:bldP spid="227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4" grpId="0" animBg="1"/>
      <p:bldP spid="249" grpId="0" animBg="1"/>
      <p:bldP spid="250" grpId="0" animBg="1"/>
      <p:bldP spid="251" grpId="0" animBg="1"/>
      <p:bldP spid="2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505201"/>
            <a:ext cx="8229600" cy="2590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Yotam Shmargad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Assistant Professor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University of Arizona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yotam@email.arizona.edu</a:t>
            </a:r>
          </a:p>
        </p:txBody>
      </p:sp>
      <p:sp>
        <p:nvSpPr>
          <p:cNvPr id="2" name="AutoShape 2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6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8" descr="http://www.clker.com/cliparts/s/X/u/P/q/2/ice-cream-silhouette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4400" y="1066800"/>
            <a:ext cx="73914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Social Media and the Rise of Dark Horse Candidates</a:t>
            </a:r>
          </a:p>
        </p:txBody>
      </p:sp>
    </p:spTree>
    <p:extLst>
      <p:ext uri="{BB962C8B-B14F-4D97-AF65-F5344CB8AC3E}">
        <p14:creationId xmlns:p14="http://schemas.microsoft.com/office/powerpoint/2010/main" val="3209861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114550"/>
            <a:ext cx="4358640" cy="435864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2103120"/>
            <a:ext cx="3505200" cy="4526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assigned participants to different networks</a:t>
            </a:r>
          </a:p>
          <a:p>
            <a:pPr>
              <a:buFontTx/>
              <a:buChar char="-"/>
            </a:pPr>
            <a:r>
              <a:rPr lang="en-US" sz="2400" dirty="0"/>
              <a:t>asymmetrically seeded opposing political views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b="1" dirty="0"/>
              <a:t>Results: </a:t>
            </a:r>
            <a:r>
              <a:rPr lang="en-US" sz="2400" dirty="0"/>
              <a:t>Random networks </a:t>
            </a:r>
          </a:p>
          <a:p>
            <a:pPr>
              <a:buFontTx/>
              <a:buChar char="-"/>
            </a:pPr>
            <a:r>
              <a:rPr lang="en-US" sz="2400" dirty="0"/>
              <a:t>dampen inequality in exposure to messages</a:t>
            </a:r>
          </a:p>
          <a:p>
            <a:pPr>
              <a:buFontTx/>
              <a:buChar char="-"/>
            </a:pPr>
            <a:r>
              <a:rPr lang="en-US" sz="2400" dirty="0"/>
              <a:t>increase learning about issues and support for the low-seeded view </a:t>
            </a:r>
          </a:p>
          <a:p>
            <a:pPr>
              <a:buFontTx/>
              <a:buChar char="-"/>
            </a:pPr>
            <a:endParaRPr lang="en-US" sz="2400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Certain networks can help campaigns with limited resources succeed (Klar and Shmargad 2017)</a:t>
            </a:r>
            <a:endParaRPr lang="en-US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Network Experiment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495800" y="1676400"/>
            <a:ext cx="1905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Clustered lattice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53200" y="1676400"/>
            <a:ext cx="20574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Random network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4B3FFA-1C0A-46F9-8B7A-A1CB4EDBA709}"/>
              </a:ext>
            </a:extLst>
          </p:cNvPr>
          <p:cNvSpPr/>
          <p:nvPr/>
        </p:nvSpPr>
        <p:spPr>
          <a:xfrm>
            <a:off x="304800" y="3962400"/>
            <a:ext cx="3581400" cy="2773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38600" y="4084320"/>
            <a:ext cx="4536831" cy="2468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90A8B5-4DFF-42A5-8E4A-9F9CE1F09FB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27</a:t>
            </a:fld>
            <a:endParaRPr lang="en-US" sz="2000" dirty="0">
              <a:solidFill>
                <a:srgbClr val="4F25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28600" y="152400"/>
            <a:ext cx="8763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 candidate’s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retweet network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includes both their retweeters and retweeters of their retweeters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4400" y="3048000"/>
            <a:ext cx="1529928" cy="172878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2546926" y="2895600"/>
            <a:ext cx="914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75" y="4524662"/>
            <a:ext cx="1152525" cy="13239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1828800"/>
            <a:ext cx="1171575" cy="1362075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H="1" flipV="1">
            <a:off x="2523432" y="4328825"/>
            <a:ext cx="914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/>
          <p:cNvSpPr txBox="1">
            <a:spLocks/>
          </p:cNvSpPr>
          <p:nvPr/>
        </p:nvSpPr>
        <p:spPr>
          <a:xfrm>
            <a:off x="5867400" y="1823750"/>
            <a:ext cx="2133600" cy="198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Edges have </a:t>
            </a:r>
            <a:r>
              <a:rPr lang="en-US" sz="2400" b="1" dirty="0"/>
              <a:t>weights</a:t>
            </a:r>
            <a:r>
              <a:rPr lang="en-US" sz="2400" dirty="0"/>
              <a:t> </a:t>
            </a:r>
            <a:r>
              <a:rPr lang="en-US" sz="2400" b="1" dirty="0"/>
              <a:t>w</a:t>
            </a:r>
            <a:r>
              <a:rPr lang="en-US" sz="2400" b="1" baseline="-25000" dirty="0"/>
              <a:t>ij</a:t>
            </a:r>
            <a:r>
              <a:rPr lang="en-US" sz="2400" b="1" dirty="0"/>
              <a:t> </a:t>
            </a:r>
            <a:r>
              <a:rPr lang="en-US" sz="2400" dirty="0"/>
              <a:t>– the number of j’s posts that i has retweeted </a:t>
            </a:r>
            <a:endParaRPr lang="en-US" sz="2400" baseline="-25000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667000" y="3967450"/>
            <a:ext cx="609600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baseline="-25000" dirty="0"/>
              <a:t>31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2667000" y="2514600"/>
            <a:ext cx="609600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</a:t>
            </a:r>
            <a:r>
              <a:rPr lang="en-US" sz="2400" baseline="-25000" dirty="0"/>
              <a:t>21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1371600" y="3129250"/>
            <a:ext cx="609600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1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3922776" y="2044095"/>
            <a:ext cx="609600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2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3962400" y="4729816"/>
            <a:ext cx="653196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3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2" name="Curved Right Arrow 1"/>
          <p:cNvSpPr/>
          <p:nvPr/>
        </p:nvSpPr>
        <p:spPr>
          <a:xfrm>
            <a:off x="3737343" y="3366486"/>
            <a:ext cx="301257" cy="1129314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flipH="1" flipV="1">
            <a:off x="4191000" y="3292771"/>
            <a:ext cx="301257" cy="1129314"/>
          </a:xfrm>
          <a:prstGeom prst="curv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DCEE556D-6E6A-48E0-924A-269593901419}"/>
              </a:ext>
            </a:extLst>
          </p:cNvPr>
          <p:cNvSpPr txBox="1">
            <a:spLocks/>
          </p:cNvSpPr>
          <p:nvPr/>
        </p:nvSpPr>
        <p:spPr>
          <a:xfrm>
            <a:off x="5867400" y="4038600"/>
            <a:ext cx="24384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Retweeters may retweet each other, so that we can compute </a:t>
            </a:r>
            <a:r>
              <a:rPr lang="en-US" sz="2400" b="1" dirty="0">
                <a:solidFill>
                  <a:srgbClr val="C00000"/>
                </a:solidFill>
              </a:rPr>
              <a:t>network metrics</a:t>
            </a:r>
            <a:endParaRPr lang="en-US" sz="2400" b="1" baseline="-25000" dirty="0">
              <a:solidFill>
                <a:srgbClr val="C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0ED370-35D9-4BD8-9684-D7108B6EE729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28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60161F5-3E9F-4921-9726-6C7B46C0B271}"/>
              </a:ext>
            </a:extLst>
          </p:cNvPr>
          <p:cNvSpPr txBox="1">
            <a:spLocks/>
          </p:cNvSpPr>
          <p:nvPr/>
        </p:nvSpPr>
        <p:spPr>
          <a:xfrm>
            <a:off x="3124200" y="3352800"/>
            <a:ext cx="609600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w</a:t>
            </a:r>
            <a:r>
              <a:rPr lang="en-US" sz="2400" baseline="-25000" dirty="0">
                <a:solidFill>
                  <a:srgbClr val="C00000"/>
                </a:solidFill>
              </a:rPr>
              <a:t>23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21E3AD6B-A642-42F5-B4D3-F4F7271FEA37}"/>
              </a:ext>
            </a:extLst>
          </p:cNvPr>
          <p:cNvSpPr txBox="1">
            <a:spLocks/>
          </p:cNvSpPr>
          <p:nvPr/>
        </p:nvSpPr>
        <p:spPr>
          <a:xfrm>
            <a:off x="4495800" y="3357850"/>
            <a:ext cx="609600" cy="528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w</a:t>
            </a:r>
            <a:r>
              <a:rPr lang="en-US" sz="2400" baseline="-25000" dirty="0">
                <a:solidFill>
                  <a:srgbClr val="C000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55520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40" grpId="0"/>
      <p:bldP spid="47" grpId="0"/>
      <p:bldP spid="48" grpId="0"/>
      <p:bldP spid="2" grpId="0" animBg="1"/>
      <p:bldP spid="35" grpId="0" animBg="1"/>
      <p:bldP spid="38" grpId="0"/>
      <p:bldP spid="44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4179828"/>
            <a:ext cx="8683624" cy="2449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In an analysis of more than 1 billion diffusion cascades on Twitter, </a:t>
            </a:r>
            <a:r>
              <a:rPr lang="en-US" sz="2800" dirty="0" err="1"/>
              <a:t>Goel</a:t>
            </a:r>
            <a:r>
              <a:rPr lang="en-US" sz="2800" dirty="0"/>
              <a:t> et al. (2016) show that popularity is usually driven by large broadcasts not contagion</a:t>
            </a:r>
          </a:p>
          <a:p>
            <a:r>
              <a:rPr lang="en-US" sz="2800" dirty="0"/>
              <a:t>Findings from Klar and Shmargad (2017) may be more applicable to contagion among elites</a:t>
            </a:r>
          </a:p>
        </p:txBody>
      </p:sp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Broadcasts vs. Contagion 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2400" y="152400"/>
            <a:ext cx="88392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 metrics that matter on Twitter mimic traditional media, though potentially apply to new actors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29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CDE08-5D98-4D6B-A67D-5597E957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2257425"/>
            <a:ext cx="60198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6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66" y="1676400"/>
            <a:ext cx="6177104" cy="1912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Indeed, Trump’s campaign raised less money than Clinton’s but performed better on social media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65110"/>
            <a:ext cx="1447800" cy="1363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/>
              <a:t>Money raised</a:t>
            </a:r>
            <a:endParaRPr lang="en-US" sz="2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572000"/>
            <a:ext cx="1524000" cy="1226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/>
              <a:t>Social metrics</a:t>
            </a:r>
            <a:endParaRPr lang="en-US" sz="28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6CE2E-400A-43C1-A6C3-30C15260B42B}"/>
              </a:ext>
            </a:extLst>
          </p:cNvPr>
          <p:cNvSpPr txBox="1"/>
          <p:nvPr/>
        </p:nvSpPr>
        <p:spPr>
          <a:xfrm>
            <a:off x="2172864" y="3616911"/>
            <a:ext cx="6209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</a:t>
            </a:r>
            <a:r>
              <a:rPr lang="en-US" sz="1200" dirty="0"/>
              <a:t>: https://www.bloomberg.com/politics/graphics/2016-presidential-campaign-fundraising/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2BF8C-678E-40DB-851F-F4399785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214817"/>
            <a:ext cx="5105400" cy="2009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90C88C-A9E6-4B95-884E-F27AA353519F}"/>
              </a:ext>
            </a:extLst>
          </p:cNvPr>
          <p:cNvSpPr txBox="1"/>
          <p:nvPr/>
        </p:nvSpPr>
        <p:spPr>
          <a:xfrm>
            <a:off x="2408686" y="6276201"/>
            <a:ext cx="5744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</a:t>
            </a:r>
            <a:r>
              <a:rPr lang="en-US" sz="1200" dirty="0"/>
              <a:t>: https://memeburn.com/2016/11/hillary-clinton-donald-trump-twitter-facebook/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6FADF-0E65-415C-9F4F-FC5640CEE44E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3</a:t>
            </a:fld>
            <a:endParaRPr lang="en-US" sz="2000" dirty="0">
              <a:solidFill>
                <a:srgbClr val="4F25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28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1E5988-6DC1-45F6-A6EB-5805348B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5243194"/>
            <a:ext cx="3505200" cy="126605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04800" y="2286000"/>
            <a:ext cx="8683624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Burt (2010) shows that knowing well-connected people  has little effect on success, but secondhand retweets play in important role here</a:t>
            </a:r>
          </a:p>
          <a:p>
            <a:r>
              <a:rPr lang="en-US" sz="2800" dirty="0">
                <a:sym typeface="Wingdings" panose="05000000000000000000" pitchFamily="2" charset="2"/>
              </a:rPr>
              <a:t>In a book chapter on digital marketing, I argue that </a:t>
            </a:r>
            <a:r>
              <a:rPr lang="en-US" sz="2800" i="1" dirty="0">
                <a:sym typeface="Wingdings" panose="05000000000000000000" pitchFamily="2" charset="2"/>
              </a:rPr>
              <a:t>ideological capital </a:t>
            </a:r>
            <a:r>
              <a:rPr lang="en-US" sz="2800" dirty="0">
                <a:sym typeface="Wingdings" panose="05000000000000000000" pitchFamily="2" charset="2"/>
              </a:rPr>
              <a:t>is better than social capital for describing the value accrued from online interaction</a:t>
            </a:r>
          </a:p>
        </p:txBody>
      </p:sp>
      <p:sp>
        <p:nvSpPr>
          <p:cNvPr id="2" name="AutoShape 17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AutoShape 19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21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23" descr="https://mail-attachment.googleusercontent.com/attachment/u/0/?ui=2&amp;ik=0823fdafb8&amp;view=att&amp;th=1402dc6354c3f48d&amp;attid=0.1&amp;disp=inline&amp;realattid=f_hjqlamid0&amp;safe=1&amp;zw&amp;saduie=AG9B_P-lZvNNNf4xSupoJzUi_vRj&amp;sadet=1375157533976&amp;sads=I88MBRP7EawyEb-T15bU6kgSI4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AutoShape 25" descr="https://mail-attachment.googleusercontent.com/attachment/u/0/?ui=2&amp;ik=0823fdafb8&amp;view=att&amp;th=1402dd3fcfb19fd9&amp;attid=0.1&amp;disp=inline&amp;realattid=f_hjqlt8g20&amp;safe=1&amp;zw&amp;saduie=AG9B_P-lZvNNNf4xSupoJzUi_vRj&amp;sadet=1375159334526&amp;sads=g4KZk6rsgm1E17rdY7Cm3U35_HU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" y="16002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Reconsidering secondhand effects</a:t>
            </a:r>
            <a:endParaRPr lang="en-US" sz="2800" i="1" u="sng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55576" y="152400"/>
            <a:ext cx="89122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Correlates of success on Twitter may depart from traditional social network theories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42981-62B4-4223-BC3C-6DD8B1630051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30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34EDE7-599A-4E5F-A76F-5758BB473063}"/>
              </a:ext>
            </a:extLst>
          </p:cNvPr>
          <p:cNvSpPr txBox="1">
            <a:spLocks/>
          </p:cNvSpPr>
          <p:nvPr/>
        </p:nvSpPr>
        <p:spPr>
          <a:xfrm>
            <a:off x="381000" y="5181600"/>
            <a:ext cx="2286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Social capital</a:t>
            </a:r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Based on trust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Usually reciprocal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Geographically-bound</a:t>
            </a:r>
          </a:p>
          <a:p>
            <a:pPr marL="0" indent="0">
              <a:buNone/>
            </a:pPr>
            <a:endParaRPr lang="en-US" sz="1800" b="1" dirty="0">
              <a:sym typeface="Wingdings" panose="05000000000000000000" pitchFamily="2" charset="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0650EB9-43AD-4641-9A27-67EAD685C54D}"/>
              </a:ext>
            </a:extLst>
          </p:cNvPr>
          <p:cNvSpPr txBox="1">
            <a:spLocks/>
          </p:cNvSpPr>
          <p:nvPr/>
        </p:nvSpPr>
        <p:spPr>
          <a:xfrm>
            <a:off x="6334810" y="5181600"/>
            <a:ext cx="265679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ym typeface="Wingdings" panose="05000000000000000000" pitchFamily="2" charset="2"/>
              </a:rPr>
              <a:t>Ideological capital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Based on shared beliefs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Often impersonal</a:t>
            </a:r>
          </a:p>
          <a:p>
            <a:pPr marL="0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Geographically-dispersed</a:t>
            </a:r>
          </a:p>
          <a:p>
            <a:pPr marL="0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8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818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There is debate about whether social media can help political groups overcome financial shortcomings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02680F-B321-460A-B0DB-403BCB7BF8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Research on social movements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9C65F9-F859-4D88-A1F2-A28188E5C569}"/>
              </a:ext>
            </a:extLst>
          </p:cNvPr>
          <p:cNvSpPr txBox="1">
            <a:spLocks/>
          </p:cNvSpPr>
          <p:nvPr/>
        </p:nvSpPr>
        <p:spPr>
          <a:xfrm>
            <a:off x="381000" y="2334420"/>
            <a:ext cx="5334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Social media can </a:t>
            </a:r>
            <a:r>
              <a:rPr lang="en-US" sz="2400" b="1" dirty="0"/>
              <a:t>dampen</a:t>
            </a:r>
            <a:r>
              <a:rPr lang="en-US" sz="2400" dirty="0"/>
              <a:t> financial inequalities by decreasing the costs of participation (e.g. Earl &amp; Kimport 2011)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5D70C5-D840-4CA7-8210-4EC0C29EFB3A}"/>
              </a:ext>
            </a:extLst>
          </p:cNvPr>
          <p:cNvSpPr txBox="1">
            <a:spLocks/>
          </p:cNvSpPr>
          <p:nvPr/>
        </p:nvSpPr>
        <p:spPr>
          <a:xfrm>
            <a:off x="4495800" y="4724400"/>
            <a:ext cx="44958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Social media </a:t>
            </a:r>
            <a:r>
              <a:rPr lang="en-US" sz="2400" b="1" dirty="0"/>
              <a:t>exacerbate</a:t>
            </a:r>
            <a:r>
              <a:rPr lang="en-US" sz="2400" dirty="0"/>
              <a:t> financial inequalities because of learning costs (e.g. Schradie 2018)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76200-4B39-4FA9-87DA-58ECDFB38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71" y="2057400"/>
            <a:ext cx="3104929" cy="22055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4</a:t>
            </a:fld>
            <a:endParaRPr lang="en-US" sz="2000" dirty="0">
              <a:solidFill>
                <a:srgbClr val="4F258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1FA75-4A41-4F0B-BCFF-B9771BA63A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640" y="3810000"/>
            <a:ext cx="3506360" cy="25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Political scientists care about what campaigns can do to overcome shortcomings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02680F-B321-460A-B0DB-403BCB7BF8D1}"/>
              </a:ext>
            </a:extLst>
          </p:cNvPr>
          <p:cNvSpPr txBox="1">
            <a:spLocks/>
          </p:cNvSpPr>
          <p:nvPr/>
        </p:nvSpPr>
        <p:spPr>
          <a:xfrm>
            <a:off x="3048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Research on campaigns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9C65F9-F859-4D88-A1F2-A28188E5C569}"/>
              </a:ext>
            </a:extLst>
          </p:cNvPr>
          <p:cNvSpPr txBox="1">
            <a:spLocks/>
          </p:cNvSpPr>
          <p:nvPr/>
        </p:nvSpPr>
        <p:spPr>
          <a:xfrm>
            <a:off x="381000" y="2300454"/>
            <a:ext cx="4191000" cy="13468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Negative ads </a:t>
            </a:r>
            <a:r>
              <a:rPr lang="en-US" sz="2400" dirty="0"/>
              <a:t>are more effective for challengers than incumbents (e.g. Lau and Pomper 2002)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5D70C5-D840-4CA7-8210-4EC0C29EFB3A}"/>
              </a:ext>
            </a:extLst>
          </p:cNvPr>
          <p:cNvSpPr txBox="1">
            <a:spLocks/>
          </p:cNvSpPr>
          <p:nvPr/>
        </p:nvSpPr>
        <p:spPr>
          <a:xfrm>
            <a:off x="4597300" y="3581400"/>
            <a:ext cx="4394300" cy="167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Campaign spending</a:t>
            </a:r>
            <a:r>
              <a:rPr lang="en-US" sz="2400" dirty="0"/>
              <a:t> may be more effective for challengers (e.g. Jacobson 1990), though this has been debated (e.g. Gerber 1998)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090237-9A29-40A0-BF35-458C068E414D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5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796A64-BFF1-4195-9DA9-B2908578F402}"/>
              </a:ext>
            </a:extLst>
          </p:cNvPr>
          <p:cNvSpPr txBox="1">
            <a:spLocks/>
          </p:cNvSpPr>
          <p:nvPr/>
        </p:nvSpPr>
        <p:spPr>
          <a:xfrm>
            <a:off x="381000" y="5257799"/>
            <a:ext cx="4648200" cy="1255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Certain</a:t>
            </a:r>
            <a:r>
              <a:rPr lang="en-US" sz="2400" b="1" dirty="0"/>
              <a:t> social networks </a:t>
            </a:r>
            <a:r>
              <a:rPr lang="en-US" sz="2400" dirty="0"/>
              <a:t>can help campaigns with fewer resources to succeed (Klar and Shmargad 2017)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48010-FF0A-46C2-9336-A610B46B9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3600"/>
            <a:ext cx="4067790" cy="1346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61385-9AE2-41EA-BEA7-E0DD466FA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769490"/>
            <a:ext cx="3800475" cy="1295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024060-4BFB-4149-A11D-E28BFF2B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225" y="5257798"/>
            <a:ext cx="4054375" cy="11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C28F7C-CB65-4212-90C5-0A7FADDF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04" y="1274202"/>
            <a:ext cx="8493096" cy="55075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91288D-2CF3-4809-8BC4-B8DE1C8646FE}"/>
              </a:ext>
            </a:extLst>
          </p:cNvPr>
          <p:cNvSpPr/>
          <p:nvPr/>
        </p:nvSpPr>
        <p:spPr>
          <a:xfrm>
            <a:off x="4419600" y="6400800"/>
            <a:ext cx="685800" cy="304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8650314-73E9-44B8-BBCD-E72555119975}"/>
              </a:ext>
            </a:extLst>
          </p:cNvPr>
          <p:cNvSpPr txBox="1">
            <a:spLocks/>
          </p:cNvSpPr>
          <p:nvPr/>
        </p:nvSpPr>
        <p:spPr>
          <a:xfrm>
            <a:off x="380999" y="2103120"/>
            <a:ext cx="8229601" cy="12496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en-US" sz="2400" dirty="0"/>
              <a:t>Financial underdogs can close the electoral outcome gap if their messages are </a:t>
            </a:r>
            <a:r>
              <a:rPr lang="en-US" sz="2400" b="1" dirty="0"/>
              <a:t>shared by popular users</a:t>
            </a:r>
          </a:p>
          <a:p>
            <a:pPr marL="457200" indent="-457200">
              <a:buAutoNum type="arabicParenR"/>
            </a:pPr>
            <a:r>
              <a:rPr lang="en-US" sz="2400" dirty="0"/>
              <a:t>There is </a:t>
            </a:r>
            <a:r>
              <a:rPr lang="en-US" sz="2400" b="1" dirty="0"/>
              <a:t>no similar effect </a:t>
            </a:r>
            <a:r>
              <a:rPr lang="en-US" sz="2400" dirty="0"/>
              <a:t>for financially-dominant candidates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Did social media play an equalizing role in the 2016 U.S. congressional elections?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7CAEA6B-5B64-420F-99E9-9C43160E73A2}"/>
              </a:ext>
            </a:extLst>
          </p:cNvPr>
          <p:cNvSpPr txBox="1">
            <a:spLocks/>
          </p:cNvSpPr>
          <p:nvPr/>
        </p:nvSpPr>
        <p:spPr>
          <a:xfrm>
            <a:off x="381000" y="1524000"/>
            <a:ext cx="3924299" cy="5791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What I’ll show you today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E193D5-C175-439A-AA4D-2830DEBF799A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6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95DC58-3D1D-4050-90E7-61CE59963C2A}"/>
              </a:ext>
            </a:extLst>
          </p:cNvPr>
          <p:cNvSpPr/>
          <p:nvPr/>
        </p:nvSpPr>
        <p:spPr>
          <a:xfrm>
            <a:off x="5257800" y="6400800"/>
            <a:ext cx="685800" cy="3048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DBA2A-18F0-4070-8E3F-50F31651DCD2}"/>
              </a:ext>
            </a:extLst>
          </p:cNvPr>
          <p:cNvSpPr txBox="1"/>
          <p:nvPr/>
        </p:nvSpPr>
        <p:spPr>
          <a:xfrm>
            <a:off x="2451552" y="6320135"/>
            <a:ext cx="14096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Retweets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F54141E-B2E6-4C6B-9269-21EE71C8D040}"/>
              </a:ext>
            </a:extLst>
          </p:cNvPr>
          <p:cNvSpPr/>
          <p:nvPr/>
        </p:nvSpPr>
        <p:spPr>
          <a:xfrm>
            <a:off x="3810000" y="6398675"/>
            <a:ext cx="495299" cy="3451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B464F-59F0-4BE1-805E-BB1D3E8C9F19}"/>
              </a:ext>
            </a:extLst>
          </p:cNvPr>
          <p:cNvSpPr txBox="1"/>
          <p:nvPr/>
        </p:nvSpPr>
        <p:spPr>
          <a:xfrm>
            <a:off x="6553200" y="6320135"/>
            <a:ext cx="8513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Likes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77E9409-3DF2-45A8-9449-2A0C8896CC5E}"/>
              </a:ext>
            </a:extLst>
          </p:cNvPr>
          <p:cNvSpPr/>
          <p:nvPr/>
        </p:nvSpPr>
        <p:spPr>
          <a:xfrm rot="10800000">
            <a:off x="6019801" y="6398674"/>
            <a:ext cx="495299" cy="34513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90E42-7EC6-4420-AC03-549D7F110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30579"/>
            <a:ext cx="8645496" cy="55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2" grpId="0" animBg="1"/>
      <p:bldP spid="40" grpId="0" animBg="1"/>
      <p:bldP spid="15" grpId="0" animBg="1"/>
      <p:bldP spid="7" grpId="0" animBg="1"/>
      <p:bldP spid="10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ntent Placeholder 2"/>
          <p:cNvSpPr txBox="1">
            <a:spLocks/>
          </p:cNvSpPr>
          <p:nvPr/>
        </p:nvSpPr>
        <p:spPr>
          <a:xfrm>
            <a:off x="2362200" y="2133600"/>
            <a:ext cx="441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Motivation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>
                <a:solidFill>
                  <a:srgbClr val="C00000"/>
                </a:solidFill>
              </a:rPr>
              <a:t>Method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Results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800" dirty="0"/>
              <a:t>Implications</a:t>
            </a:r>
          </a:p>
          <a:p>
            <a:pPr marL="0" indent="0" algn="ctr">
              <a:buFont typeface="Arial" pitchFamily="34" charset="0"/>
              <a:buNone/>
            </a:pPr>
            <a:endParaRPr lang="en-US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327842-D280-4B01-B309-09BD7ABE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 plan for today</a:t>
            </a:r>
          </a:p>
        </p:txBody>
      </p:sp>
    </p:spTree>
    <p:extLst>
      <p:ext uri="{BB962C8B-B14F-4D97-AF65-F5344CB8AC3E}">
        <p14:creationId xmlns:p14="http://schemas.microsoft.com/office/powerpoint/2010/main" val="182970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To study congressional elections, I link data from the Federal Election Commission, Dataverse, and Twitter 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Data sources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81000" y="2212181"/>
            <a:ext cx="6324599" cy="60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1) Campaign expenses and other candidate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626555"/>
            <a:ext cx="1752600" cy="1726245"/>
          </a:xfrm>
          <a:prstGeom prst="rect">
            <a:avLst/>
          </a:prstGeom>
        </p:spPr>
      </p:pic>
      <p:sp>
        <p:nvSpPr>
          <p:cNvPr id="35" name="Content Placeholder 2"/>
          <p:cNvSpPr txBox="1">
            <a:spLocks/>
          </p:cNvSpPr>
          <p:nvPr/>
        </p:nvSpPr>
        <p:spPr>
          <a:xfrm>
            <a:off x="3429001" y="3659981"/>
            <a:ext cx="5562599" cy="60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2) Outcomes of house and senate elections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381000" y="5181600"/>
            <a:ext cx="6858000" cy="60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3) Data about candidates’ Tweets and Retweeters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D65CE-B6C3-4074-954F-DC5D61DC0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4648676"/>
            <a:ext cx="1752600" cy="1621155"/>
          </a:xfrm>
          <a:prstGeom prst="rect">
            <a:avLst/>
          </a:prstGeom>
        </p:spPr>
      </p:pic>
      <p:pic>
        <p:nvPicPr>
          <p:cNvPr id="1026" name="Picture 2" descr="Image result for dataverse">
            <a:extLst>
              <a:ext uri="{FF2B5EF4-FFF2-40B4-BE49-F238E27FC236}">
                <a16:creationId xmlns:a16="http://schemas.microsoft.com/office/drawing/2014/main" id="{10C97C57-A0B2-4A6A-92E4-D886CEA31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5" y="3352800"/>
            <a:ext cx="3219450" cy="122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04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4480" y="3599307"/>
            <a:ext cx="1171575" cy="13620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3240" y="2837307"/>
            <a:ext cx="8382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Tweet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063240" y="5351907"/>
            <a:ext cx="838200" cy="457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Tweet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34640" y="4490241"/>
            <a:ext cx="533400" cy="5334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2834640" y="3461541"/>
            <a:ext cx="533400" cy="53340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086497" y="2718591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086497" y="3074768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086497" y="5313201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086497" y="5669378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76800" y="2171573"/>
            <a:ext cx="640080" cy="74415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9457" y="3139313"/>
            <a:ext cx="640080" cy="74415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9457" y="4725104"/>
            <a:ext cx="640080" cy="74415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9457" y="5692844"/>
            <a:ext cx="640080" cy="74415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6347460" y="2208657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347460" y="2627249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339840" y="3199257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339840" y="3617849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339840" y="4723257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339840" y="5141849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347460" y="5713857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6347460" y="6132449"/>
            <a:ext cx="601980" cy="21056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Tweet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5516880" y="2270916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516880" y="2560476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5501640" y="3251991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501640" y="3541551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501640" y="4775991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5501640" y="5065551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5501640" y="5730712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5501640" y="6020272"/>
            <a:ext cx="685800" cy="209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7025640" y="2122678"/>
            <a:ext cx="533400" cy="16217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025640" y="2286472"/>
            <a:ext cx="533400" cy="938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140" y="1981200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140" y="2276725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cxnSp>
        <p:nvCxnSpPr>
          <p:cNvPr id="92" name="Straight Arrow Connector 91"/>
          <p:cNvCxnSpPr/>
          <p:nvPr/>
        </p:nvCxnSpPr>
        <p:spPr>
          <a:xfrm flipV="1">
            <a:off x="7048500" y="2985252"/>
            <a:ext cx="533400" cy="16217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048500" y="3166481"/>
            <a:ext cx="533400" cy="938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0" y="2861209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0" y="3156734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cxnSp>
        <p:nvCxnSpPr>
          <p:cNvPr id="97" name="Straight Arrow Connector 96"/>
          <p:cNvCxnSpPr/>
          <p:nvPr/>
        </p:nvCxnSpPr>
        <p:spPr>
          <a:xfrm>
            <a:off x="7048500" y="3814068"/>
            <a:ext cx="533400" cy="938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0" y="3804321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4760" y="4495800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cxnSp>
        <p:nvCxnSpPr>
          <p:cNvPr id="104" name="Straight Arrow Connector 103"/>
          <p:cNvCxnSpPr/>
          <p:nvPr/>
        </p:nvCxnSpPr>
        <p:spPr>
          <a:xfrm flipV="1">
            <a:off x="7025640" y="5150808"/>
            <a:ext cx="533400" cy="16217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025640" y="5332037"/>
            <a:ext cx="533400" cy="938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140" y="5026765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140" y="5322290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cxnSp>
        <p:nvCxnSpPr>
          <p:cNvPr id="109" name="Straight Arrow Connector 108"/>
          <p:cNvCxnSpPr/>
          <p:nvPr/>
        </p:nvCxnSpPr>
        <p:spPr>
          <a:xfrm>
            <a:off x="7018020" y="5778562"/>
            <a:ext cx="533400" cy="9385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9520" y="5768815"/>
            <a:ext cx="228600" cy="265771"/>
          </a:xfrm>
          <a:prstGeom prst="rect">
            <a:avLst/>
          </a:prstGeom>
          <a:solidFill>
            <a:srgbClr val="C00000"/>
          </a:solidFill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DF4FAB-E594-4161-95A7-6651B8B40234}"/>
              </a:ext>
            </a:extLst>
          </p:cNvPr>
          <p:cNvCxnSpPr/>
          <p:nvPr/>
        </p:nvCxnSpPr>
        <p:spPr>
          <a:xfrm flipV="1">
            <a:off x="7010400" y="4648200"/>
            <a:ext cx="533400" cy="16217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9EA92192-F91F-410E-8E28-608C317F6D73}"/>
              </a:ext>
            </a:extLst>
          </p:cNvPr>
          <p:cNvSpPr txBox="1">
            <a:spLocks/>
          </p:cNvSpPr>
          <p:nvPr/>
        </p:nvSpPr>
        <p:spPr>
          <a:xfrm>
            <a:off x="228600" y="1524000"/>
            <a:ext cx="83820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u="sng" dirty="0"/>
              <a:t>Twitter sampling method</a:t>
            </a:r>
            <a:endParaRPr lang="en-US" sz="2800" i="1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AE4E1348-04DA-4916-A597-6C6F5723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 order to collect Twitter data, I wrote a script that snowballs out from a candidate’s Twitter account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A687B8-9B98-44FE-82B1-5BC0CE841145}"/>
              </a:ext>
            </a:extLst>
          </p:cNvPr>
          <p:cNvSpPr/>
          <p:nvPr/>
        </p:nvSpPr>
        <p:spPr>
          <a:xfrm>
            <a:off x="8534400" y="6457890"/>
            <a:ext cx="60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F2813320-5E93-4218-88D7-4917E3517AB3}" type="slidenum">
              <a:rPr lang="en-US" sz="2000">
                <a:solidFill>
                  <a:srgbClr val="4F2583"/>
                </a:solidFill>
              </a:rPr>
              <a:pPr algn="r"/>
              <a:t>9</a:t>
            </a:fld>
            <a:endParaRPr lang="en-US" sz="2000" dirty="0">
              <a:solidFill>
                <a:srgbClr val="4F2583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F41C313-8B82-4C11-AEB5-818F85EC64A0}"/>
              </a:ext>
            </a:extLst>
          </p:cNvPr>
          <p:cNvSpPr/>
          <p:nvPr/>
        </p:nvSpPr>
        <p:spPr>
          <a:xfrm>
            <a:off x="609600" y="2967335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89A3C3"/>
                </a:solidFill>
              </a:rPr>
              <a:t>Candidate  </a:t>
            </a:r>
            <a:endParaRPr lang="en-US" sz="2400" b="1" u="sng" baseline="-25000" dirty="0">
              <a:solidFill>
                <a:srgbClr val="89A3C3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B724E3-1860-4DE2-B0B7-A7359739B8BA}"/>
              </a:ext>
            </a:extLst>
          </p:cNvPr>
          <p:cNvSpPr/>
          <p:nvPr/>
        </p:nvSpPr>
        <p:spPr>
          <a:xfrm>
            <a:off x="3657600" y="167640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rgbClr val="DEAB81"/>
                </a:solidFill>
              </a:rPr>
              <a:t>Retweeters  </a:t>
            </a:r>
            <a:endParaRPr lang="en-US" sz="2400" b="1" u="sng" baseline="-25000" dirty="0">
              <a:solidFill>
                <a:srgbClr val="DEAB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36067</TotalTime>
  <Words>1313</Words>
  <Application>Microsoft Office PowerPoint</Application>
  <PresentationFormat>On-screen Show (4:3)</PresentationFormat>
  <Paragraphs>261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Indeed, Trump’s campaign raised less money than Clinton’s but performed better on social media</vt:lpstr>
      <vt:lpstr>There is debate about whether social media can help political groups overcome financial shortcomings</vt:lpstr>
      <vt:lpstr>Political scientists care about what campaigns can do to overcome shortcomings</vt:lpstr>
      <vt:lpstr>Did social media play an equalizing role in the 2016 U.S. congressional elections?</vt:lpstr>
      <vt:lpstr>The plan for today</vt:lpstr>
      <vt:lpstr>To study congressional elections, I link data from the Federal Election Commission, Dataverse, and Twitter </vt:lpstr>
      <vt:lpstr>In order to collect Twitter data, I wrote a script that snowballs out from a candidate’s Twitter account </vt:lpstr>
      <vt:lpstr>PowerPoint Presentation</vt:lpstr>
      <vt:lpstr>Students in my Computational Social Science class helped with the data collection for this project</vt:lpstr>
      <vt:lpstr>Retweets from popular users are positively associated with votes for poorer candidates and challengers</vt:lpstr>
      <vt:lpstr>Races with more equal expenses saw more equal electoral outcomes</vt:lpstr>
      <vt:lpstr>The relationship between money and votes in 2016 is flat when the poorer candidate is the incumbent</vt:lpstr>
      <vt:lpstr>PowerPoint Presentation</vt:lpstr>
      <vt:lpstr>The plan for today</vt:lpstr>
      <vt:lpstr>PowerPoint Presentation</vt:lpstr>
      <vt:lpstr>PowerPoint Presentation</vt:lpstr>
      <vt:lpstr>PowerPoint Presentation</vt:lpstr>
      <vt:lpstr>Retweets from popular users help poorer candidates close the vote gap, even when compared to 2014</vt:lpstr>
      <vt:lpstr>PowerPoint Presentation</vt:lpstr>
      <vt:lpstr>The plan for today</vt:lpstr>
      <vt:lpstr>PowerPoint Presentation</vt:lpstr>
      <vt:lpstr>PowerPoint Presentation</vt:lpstr>
      <vt:lpstr>PowerPoint Presentation</vt:lpstr>
      <vt:lpstr>PowerPoint Presentation</vt:lpstr>
      <vt:lpstr>Certain networks can help campaigns with limited resources succeed (Klar and Shmargad 2017)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Encouraging connections to friends of friends can make it more likely that gifts are visible to strangers</dc:title>
  <dc:creator>Yotam Shmargad</dc:creator>
  <cp:lastModifiedBy>Yotam Shmargad</cp:lastModifiedBy>
  <cp:revision>618</cp:revision>
  <dcterms:created xsi:type="dcterms:W3CDTF">2015-05-01T00:27:50Z</dcterms:created>
  <dcterms:modified xsi:type="dcterms:W3CDTF">2018-08-11T22:35:51Z</dcterms:modified>
</cp:coreProperties>
</file>